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3.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1" r:id="rId2"/>
    <p:sldMasterId id="2147483694" r:id="rId3"/>
    <p:sldMasterId id="2147483712" r:id="rId4"/>
  </p:sldMasterIdLst>
  <p:notesMasterIdLst>
    <p:notesMasterId r:id="rId9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2" r:id="rId91"/>
    <p:sldId id="343" r:id="rId92"/>
    <p:sldId id="344" r:id="rId93"/>
  </p:sldIdLst>
  <p:sldSz cx="16256000" cy="9144000"/>
  <p:notesSz cx="6858000" cy="9144000"/>
  <p:embeddedFontLst>
    <p:embeddedFont>
      <p:font typeface="Calibri" panose="020F0502020204030204" pitchFamily="34" charset="0"/>
      <p:regular r:id="rId95"/>
      <p:bold r:id="rId96"/>
      <p:italic r:id="rId97"/>
      <p:boldItalic r:id="rId98"/>
    </p:embeddedFont>
    <p:embeddedFont>
      <p:font typeface="Open Sans" panose="020B0606030504020204" pitchFamily="34" charset="0"/>
      <p:regular r:id="rId99"/>
      <p:bold r:id="rId100"/>
      <p:italic r:id="rId101"/>
      <p:boldItalic r:id="rId102"/>
    </p:embeddedFont>
    <p:embeddedFont>
      <p:font typeface="Open Sans ExtraBold" panose="020B0906030804020204" pitchFamily="34" charset="0"/>
      <p:bold r:id="rId103"/>
      <p:boldItalic r:id="rId104"/>
    </p:embeddedFont>
    <p:embeddedFont>
      <p:font typeface="Roboto" panose="020B0604020202020204" charset="0"/>
      <p:regular r:id="rId105"/>
      <p:bold r:id="rId106"/>
      <p:italic r:id="rId107"/>
      <p:boldItalic r:id="rId10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hIgGiEAwAXCdzbi7HSFSiQ==" hashData="9BDQAmpS3W+Ac/fiDKg1SSfaXVpyipGs6Jkf7OJFz3MaLj+yjapKaD4BRxtpESD0JnRbzZtlc+NDw9a2VPb3Hw=="/>
  <p:extLst>
    <p:ext uri="{EFAFB233-063F-42B5-8137-9DF3F51BA10A}">
      <p15:sldGuideLst xmlns:p15="http://schemas.microsoft.com/office/powerpoint/2012/main">
        <p15:guide id="1" orient="horz" pos="5232">
          <p15:clr>
            <a:srgbClr val="A4A3A4"/>
          </p15:clr>
        </p15:guide>
        <p15:guide id="2" pos="512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109" roundtripDataSignature="AMtx7mh3n5B50xz6ETt3V7ytKD4tPam4r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8" d="100"/>
          <a:sy n="48" d="100"/>
        </p:scale>
        <p:origin x="858" y="66"/>
      </p:cViewPr>
      <p:guideLst>
        <p:guide orient="horz" pos="5232"/>
        <p:guide pos="5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07" Type="http://schemas.openxmlformats.org/officeDocument/2006/relationships/font" Target="fonts/font13.fntdata"/><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102" Type="http://schemas.openxmlformats.org/officeDocument/2006/relationships/font" Target="fonts/font8.fntdata"/><Relationship Id="rId110"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font" Target="fonts/font1.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openxmlformats.org/officeDocument/2006/relationships/font" Target="fonts/font6.fntdata"/><Relationship Id="rId105" Type="http://schemas.openxmlformats.org/officeDocument/2006/relationships/font" Target="fonts/font11.fntdata"/><Relationship Id="rId113"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font" Target="fonts/font4.fntdata"/><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103" Type="http://schemas.openxmlformats.org/officeDocument/2006/relationships/font" Target="fonts/font9.fntdata"/><Relationship Id="rId108" Type="http://schemas.openxmlformats.org/officeDocument/2006/relationships/font" Target="fonts/font14.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font" Target="fonts/font2.fntdata"/><Relationship Id="rId11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font" Target="fonts/font12.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notesMaster" Target="notesMasters/notesMaster1.xml"/><Relationship Id="rId99" Type="http://schemas.openxmlformats.org/officeDocument/2006/relationships/font" Target="fonts/font5.fntdata"/><Relationship Id="rId101" Type="http://schemas.openxmlformats.org/officeDocument/2006/relationships/font" Target="fonts/font7.fntdata"/><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customschemas.google.com/relationships/presentationmetadata" Target="metadata"/><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font" Target="fonts/font3.fntdata"/><Relationship Id="rId104" Type="http://schemas.openxmlformats.org/officeDocument/2006/relationships/font" Target="fonts/font10.fntdata"/><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5e6cf89db7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5e6cf89db7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52" name="Google Shape;752;g5e6cf89db7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5e228f02c4_3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React recommends use of Composition as everything in React is a Component, and it follows a strong Component based model. Hence, composition is a better approach here for code reuse.</a:t>
            </a:r>
            <a:endParaRPr/>
          </a:p>
        </p:txBody>
      </p:sp>
      <p:sp>
        <p:nvSpPr>
          <p:cNvPr id="815" name="Google Shape;815;g5e228f02c4_3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5e228f02c4_3_6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26" name="Google Shape;826;g5e228f02c4_3_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5e228f02c4_3_1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33" name="Google Shape;833;g5e228f02c4_3_1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5e228f02c4_3_14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41" name="Google Shape;841;g5e228f02c4_3_1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5e228f02c4_3_15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You don’t need to install or configure tools like Webpack or Babel. They are preconfigured and hidden so that you can focus on the code.</a:t>
            </a:r>
            <a:endParaRPr/>
          </a:p>
        </p:txBody>
      </p:sp>
      <p:sp>
        <p:nvSpPr>
          <p:cNvPr id="846" name="Google Shape;846;g5e228f02c4_3_1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5e228f02c4_3_1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a:t>You might have to run sudo before npm install depending on how you set up node.</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SzPts val="1400"/>
              <a:buNone/>
            </a:pPr>
            <a:endParaRPr/>
          </a:p>
        </p:txBody>
      </p:sp>
      <p:sp>
        <p:nvSpPr>
          <p:cNvPr id="853" name="Google Shape;853;g5e228f02c4_3_1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5e228f02c4_3_2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61" name="Google Shape;861;g5e228f02c4_3_2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5f175b0e21_0_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0" name="Google Shape;870;g5f175b0e21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5f175b0e21_0_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6" name="Google Shape;876;g5f175b0e21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5e228f02c4_3_2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83" name="Google Shape;883;g5e228f02c4_3_2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57" name="Google Shape;75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
        <p:cNvGrpSpPr/>
        <p:nvPr/>
      </p:nvGrpSpPr>
      <p:grpSpPr>
        <a:xfrm>
          <a:off x="0" y="0"/>
          <a:ext cx="0" cy="0"/>
          <a:chOff x="0" y="0"/>
          <a:chExt cx="0" cy="0"/>
        </a:xfrm>
      </p:grpSpPr>
      <p:sp>
        <p:nvSpPr>
          <p:cNvPr id="887" name="Google Shape;887;g5e228f02c4_3_2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88" name="Google Shape;888;g5e228f02c4_3_2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Google Shape;894;g5e228f02c4_3_24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A common pattern to avoid typing React.createElement repeatedly, is to assign it to a constant.</a:t>
            </a:r>
            <a:endParaRPr/>
          </a:p>
        </p:txBody>
      </p:sp>
      <p:sp>
        <p:nvSpPr>
          <p:cNvPr id="895" name="Google Shape;895;g5e228f02c4_3_2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5e228f02c4_3_27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a:t>ReactDOM.render() controls the contents of the container node you pass in. Any existing DOM Elements inside are replaced when first called. Later calls use React’s DOM diffing algorithm for efficient updates.</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US"/>
              <a:t>ReactDOM.render() does not modify the container node, only  the children of the container. It may be possible to insert a Component to an existing DOM node without overwriting the existing children.</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Clr>
                <a:schemeClr val="dk1"/>
              </a:buClr>
              <a:buSzPts val="1100"/>
              <a:buFont typeface="Arial"/>
              <a:buNone/>
            </a:pPr>
            <a:r>
              <a:rPr lang="en-US"/>
              <a:t>ReactDOM.render() currently returns a reference to the root ReactComponent instance. However, using this return value is legacy and should be avoided because future versions of React may render Components asynchronously in some cases. If you need a reference to the root ReactComponent instance, the preferred solution is to attach a callback ref to the root Element.</a:t>
            </a:r>
            <a:endParaRPr/>
          </a:p>
          <a:p>
            <a:pPr marL="0" lvl="0" indent="0" algn="l" rtl="0">
              <a:lnSpc>
                <a:spcPct val="100000"/>
              </a:lnSpc>
              <a:spcBef>
                <a:spcPts val="0"/>
              </a:spcBef>
              <a:spcAft>
                <a:spcPts val="0"/>
              </a:spcAft>
              <a:buSzPts val="1400"/>
              <a:buNone/>
            </a:pPr>
            <a:endParaRPr/>
          </a:p>
        </p:txBody>
      </p:sp>
      <p:sp>
        <p:nvSpPr>
          <p:cNvPr id="902" name="Google Shape;902;g5e228f02c4_3_2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5e228f02c4_3_29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09" name="Google Shape;909;g5e228f02c4_3_2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5e228f02c4_3_33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17" name="Google Shape;917;g5e228f02c4_3_3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5e228f02c4_3_32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Instead of artificially separating technologies by putting markup and logic in separate files, React separates concerns with loosely coupled units called “Components” that contain both.</a:t>
            </a:r>
            <a:endParaRPr/>
          </a:p>
        </p:txBody>
      </p:sp>
      <p:sp>
        <p:nvSpPr>
          <p:cNvPr id="922" name="Google Shape;922;g5e228f02c4_3_3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5e228f02c4_3_55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29" name="Google Shape;929;g5e228f02c4_3_5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5e228f02c4_3_57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39" name="Google Shape;939;g5e228f02c4_3_5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5e228f02c4_3_58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we can say that every application you will develop in React will be made up of pieces called Components. You can see a UI broken down into multiple individual pieces called Components and work on them independently and merge them all in a parent Component which will be your final UI.Conceptually, Components are like JavaScript functions. They accept arbitrary inputs or props and return React Elements describing what should appear on the screen.</a:t>
            </a:r>
            <a:endParaRPr/>
          </a:p>
        </p:txBody>
      </p:sp>
      <p:sp>
        <p:nvSpPr>
          <p:cNvPr id="944" name="Google Shape;944;g5e228f02c4_3_58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5e228f02c4_3_6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51" name="Google Shape;951;g5e228f02c4_3_6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5f175b0e21_0_28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62" name="Google Shape;762;g5f175b0e21_0_2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5e228f02c4_3_64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US"/>
              <a:t>When React sees an Element representing a user-defined Component, it passes JSX attributes to this Component as a single object. We call this object “props”. The name ‘Brad’ is a prop here.</a:t>
            </a:r>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Clr>
                <a:schemeClr val="dk1"/>
              </a:buClr>
              <a:buSzPts val="1100"/>
              <a:buFont typeface="Arial"/>
              <a:buNone/>
            </a:pPr>
            <a:r>
              <a:rPr lang="en-US"/>
              <a:t>Whether you declare a Component as a function or a class, it must never modify its own props. </a:t>
            </a:r>
            <a:endParaRPr/>
          </a:p>
          <a:p>
            <a:pPr marL="0" lvl="0" indent="0" algn="l" rtl="0">
              <a:lnSpc>
                <a:spcPct val="100000"/>
              </a:lnSpc>
              <a:spcBef>
                <a:spcPts val="0"/>
              </a:spcBef>
              <a:spcAft>
                <a:spcPts val="0"/>
              </a:spcAft>
              <a:buClr>
                <a:schemeClr val="dk1"/>
              </a:buClr>
              <a:buSzPts val="1100"/>
              <a:buFont typeface="Arial"/>
              <a:buNone/>
            </a:pPr>
            <a:r>
              <a:rPr lang="en-US"/>
              <a:t>Such functions are called “pure” because they do not attempt to change their inputs, and always return the same result for the same inputs.</a:t>
            </a:r>
            <a:endParaRPr/>
          </a:p>
          <a:p>
            <a:pPr marL="0" lvl="0" indent="0" algn="l" rtl="0">
              <a:lnSpc>
                <a:spcPct val="100000"/>
              </a:lnSpc>
              <a:spcBef>
                <a:spcPts val="0"/>
              </a:spcBef>
              <a:spcAft>
                <a:spcPts val="0"/>
              </a:spcAft>
              <a:buClr>
                <a:schemeClr val="dk1"/>
              </a:buClr>
              <a:buSzPts val="1100"/>
              <a:buFont typeface="Arial"/>
              <a:buNone/>
            </a:pPr>
            <a:endParaRPr/>
          </a:p>
          <a:p>
            <a:pPr marL="0" lvl="0" indent="0" algn="l" rtl="0">
              <a:lnSpc>
                <a:spcPct val="100000"/>
              </a:lnSpc>
              <a:spcBef>
                <a:spcPts val="0"/>
              </a:spcBef>
              <a:spcAft>
                <a:spcPts val="0"/>
              </a:spcAft>
              <a:buSzPts val="1400"/>
              <a:buNone/>
            </a:pPr>
            <a:endParaRPr/>
          </a:p>
        </p:txBody>
      </p:sp>
      <p:sp>
        <p:nvSpPr>
          <p:cNvPr id="958" name="Google Shape;958;g5e228f02c4_3_6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5e228f02c4_3_68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There have been various React Component Types in the past, but with the advent of React Hooks it’s possible to write the whole application with just functions as React Components.</a:t>
            </a:r>
            <a:endParaRPr/>
          </a:p>
          <a:p>
            <a:pPr marL="0" lvl="0" indent="0" algn="l" rtl="0">
              <a:lnSpc>
                <a:spcPct val="100000"/>
              </a:lnSpc>
              <a:spcBef>
                <a:spcPts val="0"/>
              </a:spcBef>
              <a:spcAft>
                <a:spcPts val="0"/>
              </a:spcAft>
              <a:buSzPts val="1400"/>
              <a:buNone/>
            </a:pPr>
            <a:r>
              <a:rPr lang="en-US"/>
              <a:t> Function Components are basically JavaScript Functions being React Components which return JSX.</a:t>
            </a:r>
            <a:endParaRPr/>
          </a:p>
          <a:p>
            <a:pPr marL="0" lvl="0" indent="0" algn="l" rtl="0">
              <a:lnSpc>
                <a:spcPct val="100000"/>
              </a:lnSpc>
              <a:spcBef>
                <a:spcPts val="0"/>
              </a:spcBef>
              <a:spcAft>
                <a:spcPts val="0"/>
              </a:spcAft>
              <a:buSzPts val="1400"/>
              <a:buNone/>
            </a:pPr>
            <a:r>
              <a:rPr lang="en-US"/>
              <a:t>If you want to render a React Component inside a Function Component, you define another Component and render it as an HTML Element with JSX within the other Component’s body.</a:t>
            </a:r>
            <a:endParaRPr/>
          </a:p>
        </p:txBody>
      </p:sp>
      <p:sp>
        <p:nvSpPr>
          <p:cNvPr id="966" name="Google Shape;966;g5e228f02c4_3_6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g5e228f02c4_3_7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 name="Google Shape;974;g5e228f02c4_3_7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75" name="Google Shape;975;g5e228f02c4_3_7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g5e228f02c4_3_7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 name="Google Shape;983;g5e228f02c4_3_7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4" name="Google Shape;984;g5e228f02c4_3_74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5f175b0e21_0_2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2" name="Google Shape;992;g5f175b0e21_0_2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
        <p:cNvGrpSpPr/>
        <p:nvPr/>
      </p:nvGrpSpPr>
      <p:grpSpPr>
        <a:xfrm>
          <a:off x="0" y="0"/>
          <a:ext cx="0" cy="0"/>
          <a:chOff x="0" y="0"/>
          <a:chExt cx="0" cy="0"/>
        </a:xfrm>
      </p:grpSpPr>
      <p:sp>
        <p:nvSpPr>
          <p:cNvPr id="997" name="Google Shape;997;g5f175b0e21_0_2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8" name="Google Shape;998;g5f175b0e21_0_2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g5e228f02c4_3_75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05" name="Google Shape;1005;g5e228f02c4_3_7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g5e228f02c4_3_7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 name="Google Shape;1010;g5e228f02c4_3_74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props are variables passed to it by its parent Component. State on the other hand is still variables, but directly initialized and managed by the Component.The state can be initialized by props.</a:t>
            </a:r>
            <a:endParaRPr/>
          </a:p>
          <a:p>
            <a:pPr marL="0" lvl="0" indent="0" algn="l" rtl="0">
              <a:spcBef>
                <a:spcPts val="0"/>
              </a:spcBef>
              <a:spcAft>
                <a:spcPts val="0"/>
              </a:spcAft>
              <a:buNone/>
            </a:pPr>
            <a:endParaRPr/>
          </a:p>
        </p:txBody>
      </p:sp>
      <p:sp>
        <p:nvSpPr>
          <p:cNvPr id="1011" name="Google Shape;1011;g5e228f02c4_3_74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5e228f02c4_3_7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5e228f02c4_3_76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9" name="Google Shape;1019;g5e228f02c4_3_76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5e228f02c4_3_7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5e228f02c4_3_7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8" name="Google Shape;1028;g5e228f02c4_3_78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67" name="Google Shape;76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5e228f02c4_3_8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5e228f02c4_3_80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7" name="Google Shape;1037;g5e228f02c4_3_80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
        <p:cNvGrpSpPr/>
        <p:nvPr/>
      </p:nvGrpSpPr>
      <p:grpSpPr>
        <a:xfrm>
          <a:off x="0" y="0"/>
          <a:ext cx="0" cy="0"/>
          <a:chOff x="0" y="0"/>
          <a:chExt cx="0" cy="0"/>
        </a:xfrm>
      </p:grpSpPr>
      <p:sp>
        <p:nvSpPr>
          <p:cNvPr id="1044" name="Google Shape;1044;g5e228f02c4_3_8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 name="Google Shape;1045;g5e228f02c4_3_8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Important things to keep in mind:</a:t>
            </a:r>
            <a:endParaRPr/>
          </a:p>
          <a:p>
            <a:pPr marL="457200" lvl="0" indent="-317500" algn="l" rtl="0">
              <a:spcBef>
                <a:spcPts val="0"/>
              </a:spcBef>
              <a:spcAft>
                <a:spcPts val="0"/>
              </a:spcAft>
              <a:buSzPts val="1400"/>
              <a:buChar char="●"/>
            </a:pPr>
            <a:r>
              <a:rPr lang="en-US"/>
              <a:t>Do not modify the state directly</a:t>
            </a:r>
            <a:endParaRPr/>
          </a:p>
          <a:p>
            <a:pPr marL="457200" lvl="0" indent="-317500" algn="l" rtl="0">
              <a:spcBef>
                <a:spcPts val="0"/>
              </a:spcBef>
              <a:spcAft>
                <a:spcPts val="0"/>
              </a:spcAft>
              <a:buSzPts val="1400"/>
              <a:buChar char="●"/>
            </a:pPr>
            <a:r>
              <a:rPr lang="en-US"/>
              <a:t>State Updates May Be Asynchronous</a:t>
            </a:r>
            <a:endParaRPr/>
          </a:p>
          <a:p>
            <a:pPr marL="457200" lvl="0" indent="-317500" algn="l" rtl="0">
              <a:spcBef>
                <a:spcPts val="0"/>
              </a:spcBef>
              <a:spcAft>
                <a:spcPts val="0"/>
              </a:spcAft>
              <a:buSzPts val="1400"/>
              <a:buChar char="●"/>
            </a:pPr>
            <a:r>
              <a:rPr lang="en-US"/>
              <a:t>State Updates are Merged</a:t>
            </a:r>
            <a:endParaRPr/>
          </a:p>
          <a:p>
            <a:pPr marL="0" lvl="0" indent="0" algn="l" rtl="0">
              <a:spcBef>
                <a:spcPts val="0"/>
              </a:spcBef>
              <a:spcAft>
                <a:spcPts val="0"/>
              </a:spcAft>
              <a:buNone/>
            </a:pPr>
            <a:endParaRPr/>
          </a:p>
        </p:txBody>
      </p:sp>
      <p:sp>
        <p:nvSpPr>
          <p:cNvPr id="1046" name="Google Shape;1046;g5e228f02c4_3_8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5e228f02c4_3_8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5e228f02c4_3_83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We can use the propType for validating any data we are receiving from props.</a:t>
            </a:r>
            <a:endParaRPr/>
          </a:p>
        </p:txBody>
      </p:sp>
      <p:sp>
        <p:nvSpPr>
          <p:cNvPr id="1057" name="Google Shape;1057;g5e228f02c4_3_83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5e228f02c4_3_86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65" name="Google Shape;1065;g5e228f02c4_3_8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5e228f02c4_3_8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5e228f02c4_3_86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Every React Component has a lifecycle of its own, lifecycle of a Component can be defined as the series of methods that are invoked in different stages of the Component’s existence. </a:t>
            </a:r>
            <a:endParaRPr/>
          </a:p>
        </p:txBody>
      </p:sp>
      <p:sp>
        <p:nvSpPr>
          <p:cNvPr id="1071" name="Google Shape;1071;g5e228f02c4_3_86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5e228f02c4_3_8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5e228f02c4_3_87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render() method should</a:t>
            </a:r>
            <a:endParaRPr/>
          </a:p>
          <a:p>
            <a:pPr marL="0" lvl="0" indent="0" algn="l" rtl="0">
              <a:spcBef>
                <a:spcPts val="0"/>
              </a:spcBef>
              <a:spcAft>
                <a:spcPts val="0"/>
              </a:spcAft>
              <a:buNone/>
            </a:pPr>
            <a:r>
              <a:rPr lang="en-US"/>
              <a:t>• only be used for displaying the content</a:t>
            </a:r>
            <a:endParaRPr/>
          </a:p>
          <a:p>
            <a:pPr marL="0" lvl="0" indent="0" algn="l" rtl="0">
              <a:spcBef>
                <a:spcPts val="0"/>
              </a:spcBef>
              <a:spcAft>
                <a:spcPts val="0"/>
              </a:spcAft>
              <a:buNone/>
            </a:pPr>
            <a:r>
              <a:rPr lang="en-US"/>
              <a:t>• not make any AJAX (HTTP) requests</a:t>
            </a:r>
            <a:endParaRPr/>
          </a:p>
          <a:p>
            <a:pPr marL="0" lvl="0" indent="0" algn="l" rtl="0">
              <a:spcBef>
                <a:spcPts val="0"/>
              </a:spcBef>
              <a:spcAft>
                <a:spcPts val="0"/>
              </a:spcAft>
              <a:buNone/>
            </a:pPr>
            <a:r>
              <a:rPr lang="en-US"/>
              <a:t>• not alter the DOM</a:t>
            </a:r>
            <a:endParaRPr/>
          </a:p>
          <a:p>
            <a:pPr marL="0" lvl="0" indent="0" algn="l" rtl="0">
              <a:spcBef>
                <a:spcPts val="0"/>
              </a:spcBef>
              <a:spcAft>
                <a:spcPts val="0"/>
              </a:spcAft>
              <a:buNone/>
            </a:pPr>
            <a:r>
              <a:rPr lang="en-US"/>
              <a:t>• We put the code that should handle things like AJAX</a:t>
            </a:r>
            <a:endParaRPr/>
          </a:p>
          <a:p>
            <a:pPr marL="0" lvl="0" indent="0" algn="l" rtl="0">
              <a:spcBef>
                <a:spcPts val="0"/>
              </a:spcBef>
              <a:spcAft>
                <a:spcPts val="0"/>
              </a:spcAft>
              <a:buNone/>
            </a:pPr>
            <a:r>
              <a:rPr lang="en-US"/>
              <a:t>requests in lifecycle events</a:t>
            </a:r>
            <a:endParaRPr/>
          </a:p>
          <a:p>
            <a:pPr marL="0" lvl="0" indent="0" algn="l" rtl="0">
              <a:spcBef>
                <a:spcPts val="0"/>
              </a:spcBef>
              <a:spcAft>
                <a:spcPts val="0"/>
              </a:spcAft>
              <a:buNone/>
            </a:pPr>
            <a:endParaRPr/>
          </a:p>
        </p:txBody>
      </p:sp>
      <p:sp>
        <p:nvSpPr>
          <p:cNvPr id="1079" name="Google Shape;1079;g5e228f02c4_3_87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5e228f02c4_3_8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5e228f02c4_3_89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7" name="Google Shape;1087;g5e228f02c4_3_89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e228f02c4_3_89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4" name="Google Shape;1094;g5e228f02c4_3_89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7"/>
        <p:cNvGrpSpPr/>
        <p:nvPr/>
      </p:nvGrpSpPr>
      <p:grpSpPr>
        <a:xfrm>
          <a:off x="0" y="0"/>
          <a:ext cx="0" cy="0"/>
          <a:chOff x="0" y="0"/>
          <a:chExt cx="0" cy="0"/>
        </a:xfrm>
      </p:grpSpPr>
      <p:sp>
        <p:nvSpPr>
          <p:cNvPr id="1098" name="Google Shape;1098;g5e228f02c4_3_9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9" name="Google Shape;1099;g5e228f02c4_3_90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0" name="Google Shape;1100;g5e228f02c4_3_90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g5e228f02c4_3_9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8" name="Google Shape;1108;g5e228f02c4_3_9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 Here, ‘event’ is a SyntheticEvent instance i.e., a cross-browser wrapper around the browser’s native event</a:t>
            </a:r>
            <a:endParaRPr/>
          </a:p>
          <a:p>
            <a:pPr marL="0" lvl="0" indent="0" algn="l" rtl="0">
              <a:spcBef>
                <a:spcPts val="0"/>
              </a:spcBef>
              <a:spcAft>
                <a:spcPts val="0"/>
              </a:spcAft>
              <a:buNone/>
            </a:pPr>
            <a:endParaRPr/>
          </a:p>
        </p:txBody>
      </p:sp>
      <p:sp>
        <p:nvSpPr>
          <p:cNvPr id="1109" name="Google Shape;1109;g5e228f02c4_3_9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82" name="Google Shape;78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5e228f02c4_3_9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 name="Google Shape;1117;g5e228f02c4_3_92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8" name="Google Shape;1118;g5e228f02c4_3_92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g5e228f02c4_3_9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5e228f02c4_3_9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Binding in the constructor is generally recommended as arrow function method has a performance problem</a:t>
            </a:r>
            <a:endParaRPr/>
          </a:p>
          <a:p>
            <a:pPr marL="0" lvl="0" indent="0" algn="l" rtl="0">
              <a:spcBef>
                <a:spcPts val="0"/>
              </a:spcBef>
              <a:spcAft>
                <a:spcPts val="0"/>
              </a:spcAft>
              <a:buNone/>
            </a:pPr>
            <a:endParaRPr/>
          </a:p>
        </p:txBody>
      </p:sp>
      <p:sp>
        <p:nvSpPr>
          <p:cNvPr id="1127" name="Google Shape;1127;g5e228f02c4_3_93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611cd1751f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5" name="Google Shape;1135;g611cd1751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611cd1751f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41" name="Google Shape;1141;g611cd1751f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p:cNvGrpSpPr/>
        <p:nvPr/>
      </p:nvGrpSpPr>
      <p:grpSpPr>
        <a:xfrm>
          <a:off x="0" y="0"/>
          <a:ext cx="0" cy="0"/>
          <a:chOff x="0" y="0"/>
          <a:chExt cx="0" cy="0"/>
        </a:xfrm>
      </p:grpSpPr>
      <p:sp>
        <p:nvSpPr>
          <p:cNvPr id="1147" name="Google Shape;1147;g5e228f02c4_3_94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48" name="Google Shape;1148;g5e228f02c4_3_9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
        <p:cNvGrpSpPr/>
        <p:nvPr/>
      </p:nvGrpSpPr>
      <p:grpSpPr>
        <a:xfrm>
          <a:off x="0" y="0"/>
          <a:ext cx="0" cy="0"/>
          <a:chOff x="0" y="0"/>
          <a:chExt cx="0" cy="0"/>
        </a:xfrm>
      </p:grpSpPr>
      <p:sp>
        <p:nvSpPr>
          <p:cNvPr id="1152" name="Google Shape;1152;g5e228f02c4_3_9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3" name="Google Shape;1153;g5e228f02c4_3_9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Consider the situation of handling a login/logout button. If a user is logged in then we will have to render the Logout Component to display the logout button and if the user is not logged in then we will have to render the Login Component to display the login button. This is Conditional Rendering. </a:t>
            </a:r>
            <a:endParaRPr/>
          </a:p>
        </p:txBody>
      </p:sp>
      <p:sp>
        <p:nvSpPr>
          <p:cNvPr id="1154" name="Google Shape;1154;g5e228f02c4_3_95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55</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5e228f02c4_3_9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5e228f02c4_3_9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3" name="Google Shape;1163;g5e228f02c4_3_96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9"/>
        <p:cNvGrpSpPr/>
        <p:nvPr/>
      </p:nvGrpSpPr>
      <p:grpSpPr>
        <a:xfrm>
          <a:off x="0" y="0"/>
          <a:ext cx="0" cy="0"/>
          <a:chOff x="0" y="0"/>
          <a:chExt cx="0" cy="0"/>
        </a:xfrm>
      </p:grpSpPr>
      <p:sp>
        <p:nvSpPr>
          <p:cNvPr id="1170" name="Google Shape;1170;g5e228f02c4_3_97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 name="Google Shape;1171;g5e228f02c4_3_97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72" name="Google Shape;1172;g5e228f02c4_3_97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5e228f02c4_3_9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5e228f02c4_3_98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1" name="Google Shape;1181;g5e228f02c4_3_98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
        <p:cNvGrpSpPr/>
        <p:nvPr/>
      </p:nvGrpSpPr>
      <p:grpSpPr>
        <a:xfrm>
          <a:off x="0" y="0"/>
          <a:ext cx="0" cy="0"/>
          <a:chOff x="0" y="0"/>
          <a:chExt cx="0" cy="0"/>
        </a:xfrm>
      </p:grpSpPr>
      <p:sp>
        <p:nvSpPr>
          <p:cNvPr id="1188" name="Google Shape;1188;g5e228f02c4_3_99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89" name="Google Shape;1189;g5e228f02c4_3_9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5e1303af11_0_4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US"/>
              <a:t>In the short span of time, since React JS was open-sourced, it has been one of the most used JavaScript frameworks by most web development companies to build interactive web apps because of its useful features and easy adaptability. This is why it has become one of the highly sought web skills in recent time.</a:t>
            </a:r>
            <a:endParaRPr/>
          </a:p>
          <a:p>
            <a:pPr marL="0" lvl="0" indent="0" algn="l" rtl="0">
              <a:lnSpc>
                <a:spcPct val="100000"/>
              </a:lnSpc>
              <a:spcBef>
                <a:spcPts val="0"/>
              </a:spcBef>
              <a:spcAft>
                <a:spcPts val="0"/>
              </a:spcAft>
              <a:buClr>
                <a:schemeClr val="dk1"/>
              </a:buClr>
              <a:buSzPts val="1100"/>
              <a:buFont typeface="Arial"/>
              <a:buNone/>
            </a:pPr>
            <a:r>
              <a:rPr lang="en-US"/>
              <a:t>According to the Stack Overflow developer survey 2019, React js is the most loved web framework. % in the graph indicates the proportion of developers who are developing with React and have expressed interest in continuing to develop with it.</a:t>
            </a:r>
            <a:endParaRPr/>
          </a:p>
          <a:p>
            <a:pPr marL="0" lvl="0" indent="0" algn="l" rtl="0">
              <a:lnSpc>
                <a:spcPct val="100000"/>
              </a:lnSpc>
              <a:spcBef>
                <a:spcPts val="0"/>
              </a:spcBef>
              <a:spcAft>
                <a:spcPts val="0"/>
              </a:spcAft>
              <a:buSzPts val="1400"/>
              <a:buNone/>
            </a:pPr>
            <a:endParaRPr/>
          </a:p>
        </p:txBody>
      </p:sp>
      <p:sp>
        <p:nvSpPr>
          <p:cNvPr id="787" name="Google Shape;787;g5e1303af11_0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5e30da15e4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5e30da15e4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5" name="Google Shape;1195;g5e30da15e4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1"/>
        <p:cNvGrpSpPr/>
        <p:nvPr/>
      </p:nvGrpSpPr>
      <p:grpSpPr>
        <a:xfrm>
          <a:off x="0" y="0"/>
          <a:ext cx="0" cy="0"/>
          <a:chOff x="0" y="0"/>
          <a:chExt cx="0" cy="0"/>
        </a:xfrm>
      </p:grpSpPr>
      <p:sp>
        <p:nvSpPr>
          <p:cNvPr id="1202" name="Google Shape;1202;g5e30da15e4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3" name="Google Shape;1203;g5e30da15e4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Keys are used to give an identity to the Elements in the lists. It is recommended to use a string as a key that uniquely identifies the items in the list. Using indexes for keys can negatively impact performance and may cause issues with Component state</a:t>
            </a:r>
            <a:endParaRPr/>
          </a:p>
        </p:txBody>
      </p:sp>
      <p:sp>
        <p:nvSpPr>
          <p:cNvPr id="1204" name="Google Shape;1204;g5e30da15e4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
        <p:cNvGrpSpPr/>
        <p:nvPr/>
      </p:nvGrpSpPr>
      <p:grpSpPr>
        <a:xfrm>
          <a:off x="0" y="0"/>
          <a:ext cx="0" cy="0"/>
          <a:chOff x="0" y="0"/>
          <a:chExt cx="0" cy="0"/>
        </a:xfrm>
      </p:grpSpPr>
      <p:sp>
        <p:nvSpPr>
          <p:cNvPr id="1211" name="Google Shape;1211;g5e30da15e4_0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2" name="Google Shape;1212;g5e30da15e4_0_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3" name="Google Shape;1213;g5e30da15e4_0_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9"/>
        <p:cNvGrpSpPr/>
        <p:nvPr/>
      </p:nvGrpSpPr>
      <p:grpSpPr>
        <a:xfrm>
          <a:off x="0" y="0"/>
          <a:ext cx="0" cy="0"/>
          <a:chOff x="0" y="0"/>
          <a:chExt cx="0" cy="0"/>
        </a:xfrm>
      </p:grpSpPr>
      <p:sp>
        <p:nvSpPr>
          <p:cNvPr id="1220" name="Google Shape;1220;g611cd1751f_0_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21" name="Google Shape;1221;g611cd1751f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611cd1751f_0_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27" name="Google Shape;1227;g611cd1751f_0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g5e30da15e4_0_3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34" name="Google Shape;1234;g5e30da15e4_0_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
        <p:cNvGrpSpPr/>
        <p:nvPr/>
      </p:nvGrpSpPr>
      <p:grpSpPr>
        <a:xfrm>
          <a:off x="0" y="0"/>
          <a:ext cx="0" cy="0"/>
          <a:chOff x="0" y="0"/>
          <a:chExt cx="0" cy="0"/>
        </a:xfrm>
      </p:grpSpPr>
      <p:sp>
        <p:nvSpPr>
          <p:cNvPr id="1238" name="Google Shape;1238;g5e30da15e4_0_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 name="Google Shape;1239;g5e30da15e4_0_3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0" name="Google Shape;1240;g5e30da15e4_0_3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66</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5e30da15e4_0_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5e30da15e4_0_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 Refer to Components that render a form, but the “source of truth” for that form state lives inside of the Component state rather than inside of the DOM</a:t>
            </a:r>
            <a:endParaRPr/>
          </a:p>
          <a:p>
            <a:pPr marL="0" lvl="0" indent="0" algn="l" rtl="0">
              <a:spcBef>
                <a:spcPts val="0"/>
              </a:spcBef>
              <a:spcAft>
                <a:spcPts val="0"/>
              </a:spcAft>
              <a:buNone/>
            </a:pPr>
            <a:r>
              <a:rPr lang="en-US"/>
              <a:t>• An input form Element whose value is controlled by Component’s state</a:t>
            </a:r>
            <a:endParaRPr/>
          </a:p>
          <a:p>
            <a:pPr marL="0" lvl="0" indent="0" algn="l" rtl="0">
              <a:spcBef>
                <a:spcPts val="0"/>
              </a:spcBef>
              <a:spcAft>
                <a:spcPts val="0"/>
              </a:spcAft>
              <a:buNone/>
            </a:pPr>
            <a:r>
              <a:rPr lang="en-US"/>
              <a:t>• The value attribute of form Element is set by state</a:t>
            </a:r>
            <a:endParaRPr/>
          </a:p>
          <a:p>
            <a:pPr marL="0" lvl="0" indent="0" algn="l" rtl="0">
              <a:spcBef>
                <a:spcPts val="0"/>
              </a:spcBef>
              <a:spcAft>
                <a:spcPts val="0"/>
              </a:spcAft>
              <a:buNone/>
            </a:pPr>
            <a:r>
              <a:rPr lang="en-US"/>
              <a:t>• Its value only ever changes when the state changes</a:t>
            </a:r>
            <a:endParaRPr/>
          </a:p>
          <a:p>
            <a:pPr marL="0" lvl="0" indent="0" algn="l" rtl="0">
              <a:spcBef>
                <a:spcPts val="0"/>
              </a:spcBef>
              <a:spcAft>
                <a:spcPts val="0"/>
              </a:spcAft>
              <a:buNone/>
            </a:pPr>
            <a:endParaRPr/>
          </a:p>
        </p:txBody>
      </p:sp>
      <p:sp>
        <p:nvSpPr>
          <p:cNvPr id="1250" name="Google Shape;1250;g5e30da15e4_0_5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5"/>
        <p:cNvGrpSpPr/>
        <p:nvPr/>
      </p:nvGrpSpPr>
      <p:grpSpPr>
        <a:xfrm>
          <a:off x="0" y="0"/>
          <a:ext cx="0" cy="0"/>
          <a:chOff x="0" y="0"/>
          <a:chExt cx="0" cy="0"/>
        </a:xfrm>
      </p:grpSpPr>
      <p:sp>
        <p:nvSpPr>
          <p:cNvPr id="1256" name="Google Shape;1256;g5f175b0e21_0_25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57" name="Google Shape;1257;g5f175b0e21_0_2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5f175b0e21_0_25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63" name="Google Shape;1263;g5f175b0e21_0_2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5e228f02c4_0_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96" name="Google Shape;796;g5e228f02c4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
        <p:cNvGrpSpPr/>
        <p:nvPr/>
      </p:nvGrpSpPr>
      <p:grpSpPr>
        <a:xfrm>
          <a:off x="0" y="0"/>
          <a:ext cx="0" cy="0"/>
          <a:chOff x="0" y="0"/>
          <a:chExt cx="0" cy="0"/>
        </a:xfrm>
      </p:grpSpPr>
      <p:sp>
        <p:nvSpPr>
          <p:cNvPr id="1269" name="Google Shape;1269;g5e30da15e4_0_7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70" name="Google Shape;1270;g5e30da15e4_0_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5e30da15e4_0_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5e30da15e4_0_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 </a:t>
            </a:r>
            <a:endParaRPr/>
          </a:p>
        </p:txBody>
      </p:sp>
      <p:sp>
        <p:nvSpPr>
          <p:cNvPr id="1276" name="Google Shape;1276;g5e30da15e4_0_8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71</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
        <p:cNvGrpSpPr/>
        <p:nvPr/>
      </p:nvGrpSpPr>
      <p:grpSpPr>
        <a:xfrm>
          <a:off x="0" y="0"/>
          <a:ext cx="0" cy="0"/>
          <a:chOff x="0" y="0"/>
          <a:chExt cx="0" cy="0"/>
        </a:xfrm>
      </p:grpSpPr>
      <p:sp>
        <p:nvSpPr>
          <p:cNvPr id="1283" name="Google Shape;1283;g5e30da15e4_0_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 name="Google Shape;1284;g5e30da15e4_0_9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 </a:t>
            </a:r>
            <a:endParaRPr/>
          </a:p>
        </p:txBody>
      </p:sp>
      <p:sp>
        <p:nvSpPr>
          <p:cNvPr id="1285" name="Google Shape;1285;g5e30da15e4_0_9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72</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1"/>
        <p:cNvGrpSpPr/>
        <p:nvPr/>
      </p:nvGrpSpPr>
      <p:grpSpPr>
        <a:xfrm>
          <a:off x="0" y="0"/>
          <a:ext cx="0" cy="0"/>
          <a:chOff x="0" y="0"/>
          <a:chExt cx="0" cy="0"/>
        </a:xfrm>
      </p:grpSpPr>
      <p:sp>
        <p:nvSpPr>
          <p:cNvPr id="1292" name="Google Shape;1292;g5e30da15e4_0_10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93" name="Google Shape;1293;g5e30da15e4_0_1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5e30da15e4_0_1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5e30da15e4_0_11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 </a:t>
            </a:r>
            <a:endParaRPr/>
          </a:p>
        </p:txBody>
      </p:sp>
      <p:sp>
        <p:nvSpPr>
          <p:cNvPr id="1299" name="Google Shape;1299;g5e30da15e4_0_11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74</a:t>
            </a:fld>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g5e30da15e4_0_1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5e30da15e4_0_12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 </a:t>
            </a:r>
            <a:endParaRPr/>
          </a:p>
        </p:txBody>
      </p:sp>
      <p:sp>
        <p:nvSpPr>
          <p:cNvPr id="1307" name="Google Shape;1307;g5e30da15e4_0_12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75</a:t>
            </a:fld>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
        <p:cNvGrpSpPr/>
        <p:nvPr/>
      </p:nvGrpSpPr>
      <p:grpSpPr>
        <a:xfrm>
          <a:off x="0" y="0"/>
          <a:ext cx="0" cy="0"/>
          <a:chOff x="0" y="0"/>
          <a:chExt cx="0" cy="0"/>
        </a:xfrm>
      </p:grpSpPr>
      <p:sp>
        <p:nvSpPr>
          <p:cNvPr id="1314" name="Google Shape;1314;g5e30da15e4_0_1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 name="Google Shape;1315;g5e30da15e4_0_1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 </a:t>
            </a:r>
            <a:endParaRPr/>
          </a:p>
        </p:txBody>
      </p:sp>
      <p:sp>
        <p:nvSpPr>
          <p:cNvPr id="1316" name="Google Shape;1316;g5e30da15e4_0_15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76</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g5e30da15e4_0_1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4" name="Google Shape;1324;g5e30da15e4_0_17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2200">
                <a:latin typeface="Open Sans"/>
                <a:ea typeface="Open Sans"/>
                <a:cs typeface="Open Sans"/>
                <a:sym typeface="Open Sans"/>
              </a:rPr>
              <a:t> </a:t>
            </a:r>
            <a:r>
              <a:rPr lang="en-US" sz="2200">
                <a:solidFill>
                  <a:srgbClr val="434343"/>
                </a:solidFill>
                <a:latin typeface="Open Sans"/>
                <a:ea typeface="Open Sans"/>
                <a:cs typeface="Open Sans"/>
                <a:sym typeface="Open Sans"/>
              </a:rPr>
              <a:t>In contrast, every &lt;Route&gt; that matches the location renders inclusively</a:t>
            </a:r>
            <a:endParaRPr sz="2200">
              <a:latin typeface="Open Sans"/>
              <a:ea typeface="Open Sans"/>
              <a:cs typeface="Open Sans"/>
              <a:sym typeface="Open Sans"/>
            </a:endParaRPr>
          </a:p>
        </p:txBody>
      </p:sp>
      <p:sp>
        <p:nvSpPr>
          <p:cNvPr id="1325" name="Google Shape;1325;g5e30da15e4_0_17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77</a:t>
            </a:fld>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5e30da15e4_0_1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 name="Google Shape;1333;g5e30da15e4_0_1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 </a:t>
            </a:r>
            <a:endParaRPr/>
          </a:p>
        </p:txBody>
      </p:sp>
      <p:sp>
        <p:nvSpPr>
          <p:cNvPr id="1334" name="Google Shape;1334;g5e30da15e4_0_13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78</a:t>
            </a:fld>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0"/>
        <p:cNvGrpSpPr/>
        <p:nvPr/>
      </p:nvGrpSpPr>
      <p:grpSpPr>
        <a:xfrm>
          <a:off x="0" y="0"/>
          <a:ext cx="0" cy="0"/>
          <a:chOff x="0" y="0"/>
          <a:chExt cx="0" cy="0"/>
        </a:xfrm>
      </p:grpSpPr>
      <p:sp>
        <p:nvSpPr>
          <p:cNvPr id="1341" name="Google Shape;1341;g5e30da15e4_0_1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2" name="Google Shape;1342;g5e30da15e4_0_16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000">
                <a:latin typeface="Open Sans"/>
                <a:ea typeface="Open Sans"/>
                <a:cs typeface="Open Sans"/>
                <a:sym typeface="Open Sans"/>
              </a:rPr>
              <a:t> </a:t>
            </a:r>
            <a:r>
              <a:rPr lang="en-US" sz="1000">
                <a:solidFill>
                  <a:srgbClr val="434343"/>
                </a:solidFill>
                <a:latin typeface="Open Sans"/>
                <a:ea typeface="Open Sans"/>
                <a:cs typeface="Open Sans"/>
                <a:sym typeface="Open Sans"/>
              </a:rPr>
              <a:t>In contrast, every &lt;Route&gt; that matches the location renders inclusively</a:t>
            </a:r>
            <a:endParaRPr sz="1000">
              <a:solidFill>
                <a:srgbClr val="434343"/>
              </a:solidFill>
              <a:latin typeface="Open Sans"/>
              <a:ea typeface="Open Sans"/>
              <a:cs typeface="Open Sans"/>
              <a:sym typeface="Open Sans"/>
            </a:endParaRPr>
          </a:p>
          <a:p>
            <a:pPr marL="0" lvl="0" indent="0" algn="l" rtl="0">
              <a:spcBef>
                <a:spcPts val="0"/>
              </a:spcBef>
              <a:spcAft>
                <a:spcPts val="0"/>
              </a:spcAft>
              <a:buNone/>
            </a:pPr>
            <a:endParaRPr sz="1000">
              <a:latin typeface="Open Sans"/>
              <a:ea typeface="Open Sans"/>
              <a:cs typeface="Open Sans"/>
              <a:sym typeface="Open Sans"/>
            </a:endParaRPr>
          </a:p>
        </p:txBody>
      </p:sp>
      <p:sp>
        <p:nvSpPr>
          <p:cNvPr id="1343" name="Google Shape;1343;g5e30da15e4_0_16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5e1303af11_0_13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React shows a heavy use of composition i.e. combining simple functions to build complex functions.</a:t>
            </a:r>
            <a:endParaRPr/>
          </a:p>
          <a:p>
            <a:pPr marL="0" lvl="0" indent="0" algn="l" rtl="0">
              <a:lnSpc>
                <a:spcPct val="100000"/>
              </a:lnSpc>
              <a:spcBef>
                <a:spcPts val="0"/>
              </a:spcBef>
              <a:spcAft>
                <a:spcPts val="0"/>
              </a:spcAft>
              <a:buSzPts val="1400"/>
              <a:buNone/>
            </a:pPr>
            <a:r>
              <a:rPr lang="en-US"/>
              <a:t>It also features a declarative coding style, another reason for its simplicity and popularity.</a:t>
            </a:r>
            <a:endParaRPr/>
          </a:p>
          <a:p>
            <a:pPr marL="0" lvl="0" indent="0" algn="l" rtl="0">
              <a:lnSpc>
                <a:spcPct val="100000"/>
              </a:lnSpc>
              <a:spcBef>
                <a:spcPts val="0"/>
              </a:spcBef>
              <a:spcAft>
                <a:spcPts val="0"/>
              </a:spcAft>
              <a:buSzPts val="1400"/>
              <a:buNone/>
            </a:pPr>
            <a:r>
              <a:rPr lang="en-US"/>
              <a:t>A unidirectional data flow lets you keep track easily and reduces complexity. </a:t>
            </a:r>
            <a:endParaRPr/>
          </a:p>
        </p:txBody>
      </p:sp>
      <p:sp>
        <p:nvSpPr>
          <p:cNvPr id="801" name="Google Shape;801;g5e1303af11_0_1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
        <p:cNvGrpSpPr/>
        <p:nvPr/>
      </p:nvGrpSpPr>
      <p:grpSpPr>
        <a:xfrm>
          <a:off x="0" y="0"/>
          <a:ext cx="0" cy="0"/>
          <a:chOff x="0" y="0"/>
          <a:chExt cx="0" cy="0"/>
        </a:xfrm>
      </p:grpSpPr>
      <p:sp>
        <p:nvSpPr>
          <p:cNvPr id="1350" name="Google Shape;1350;g5f175b0e21_0_24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51" name="Google Shape;1351;g5f175b0e21_0_2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
        <p:cNvGrpSpPr/>
        <p:nvPr/>
      </p:nvGrpSpPr>
      <p:grpSpPr>
        <a:xfrm>
          <a:off x="0" y="0"/>
          <a:ext cx="0" cy="0"/>
          <a:chOff x="0" y="0"/>
          <a:chExt cx="0" cy="0"/>
        </a:xfrm>
      </p:grpSpPr>
      <p:sp>
        <p:nvSpPr>
          <p:cNvPr id="1356" name="Google Shape;1356;g5f175b0e21_0_24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57" name="Google Shape;1357;g5f175b0e21_0_2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5e30da15e4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5e30da15e4_0_18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5" name="Google Shape;1365;g5e30da15e4_0_18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82</a:t>
            </a:fld>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5f5130053c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 name="Google Shape;1369;g5f5130053c_0_1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0" name="Google Shape;1370;g5f5130053c_0_1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83</a:t>
            </a:fld>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
        <p:cNvGrpSpPr/>
        <p:nvPr/>
      </p:nvGrpSpPr>
      <p:grpSpPr>
        <a:xfrm>
          <a:off x="0" y="0"/>
          <a:ext cx="0" cy="0"/>
          <a:chOff x="0" y="0"/>
          <a:chExt cx="0" cy="0"/>
        </a:xfrm>
      </p:grpSpPr>
      <p:sp>
        <p:nvSpPr>
          <p:cNvPr id="1379" name="Google Shape;1379;g5f5130053c_0_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0" name="Google Shape;1380;g5f5130053c_0_2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1" name="Google Shape;1381;g5f5130053c_0_2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84</a:t>
            </a:fld>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1"/>
        <p:cNvGrpSpPr/>
        <p:nvPr/>
      </p:nvGrpSpPr>
      <p:grpSpPr>
        <a:xfrm>
          <a:off x="0" y="0"/>
          <a:ext cx="0" cy="0"/>
          <a:chOff x="0" y="0"/>
          <a:chExt cx="0" cy="0"/>
        </a:xfrm>
      </p:grpSpPr>
      <p:sp>
        <p:nvSpPr>
          <p:cNvPr id="1392" name="Google Shape;1392;g5f5130053c_0_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3" name="Google Shape;1393;g5f5130053c_0_5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4" name="Google Shape;1394;g5f5130053c_0_5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85</a:t>
            </a:fld>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5f5130053c_0_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4" name="Google Shape;1404;g5f5130053c_0_6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We use React to define and create our Elements.</a:t>
            </a:r>
            <a:endParaRPr/>
          </a:p>
          <a:p>
            <a:pPr marL="0" lvl="0" indent="0" algn="l" rtl="0">
              <a:spcBef>
                <a:spcPts val="0"/>
              </a:spcBef>
              <a:spcAft>
                <a:spcPts val="0"/>
              </a:spcAft>
              <a:buNone/>
            </a:pPr>
            <a:endParaRPr/>
          </a:p>
          <a:p>
            <a:pPr marL="0" lvl="0" indent="0" algn="l" rtl="0">
              <a:spcBef>
                <a:spcPts val="0"/>
              </a:spcBef>
              <a:spcAft>
                <a:spcPts val="0"/>
              </a:spcAft>
              <a:buNone/>
            </a:pPr>
            <a:r>
              <a:rPr lang="en-US"/>
              <a:t>Prior to v0.14, all ReactDOM functionality was part of React. But later, React and ReactDOM were split into two different libraries.</a:t>
            </a:r>
            <a:endParaRPr/>
          </a:p>
        </p:txBody>
      </p:sp>
      <p:sp>
        <p:nvSpPr>
          <p:cNvPr id="1405" name="Google Shape;1405;g5f5130053c_0_6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86</a:t>
            </a:fld>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5"/>
        <p:cNvGrpSpPr/>
        <p:nvPr/>
      </p:nvGrpSpPr>
      <p:grpSpPr>
        <a:xfrm>
          <a:off x="0" y="0"/>
          <a:ext cx="0" cy="0"/>
          <a:chOff x="0" y="0"/>
          <a:chExt cx="0" cy="0"/>
        </a:xfrm>
      </p:grpSpPr>
      <p:sp>
        <p:nvSpPr>
          <p:cNvPr id="1416" name="Google Shape;1416;g5f5130053c_0_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7" name="Google Shape;1417;g5f5130053c_0_9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8" name="Google Shape;1418;g5f5130053c_0_9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87</a:t>
            </a:fld>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6"/>
        <p:cNvGrpSpPr/>
        <p:nvPr/>
      </p:nvGrpSpPr>
      <p:grpSpPr>
        <a:xfrm>
          <a:off x="0" y="0"/>
          <a:ext cx="0" cy="0"/>
          <a:chOff x="0" y="0"/>
          <a:chExt cx="0" cy="0"/>
        </a:xfrm>
      </p:grpSpPr>
      <p:sp>
        <p:nvSpPr>
          <p:cNvPr id="1427" name="Google Shape;1427;g5f5130053c_0_1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8" name="Google Shape;1428;g5f5130053c_0_10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a React Component, props are variables passed to it by its parent Component. State on the other hand is still variables, but directly initialized and managed by the Component. </a:t>
            </a:r>
            <a:endParaRPr/>
          </a:p>
        </p:txBody>
      </p:sp>
      <p:sp>
        <p:nvSpPr>
          <p:cNvPr id="1429" name="Google Shape;1429;g5f5130053c_0_10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88</a:t>
            </a:fld>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
        <p:cNvGrpSpPr/>
        <p:nvPr/>
      </p:nvGrpSpPr>
      <p:grpSpPr>
        <a:xfrm>
          <a:off x="0" y="0"/>
          <a:ext cx="0" cy="0"/>
          <a:chOff x="0" y="0"/>
          <a:chExt cx="0" cy="0"/>
        </a:xfrm>
      </p:grpSpPr>
      <p:sp>
        <p:nvSpPr>
          <p:cNvPr id="1440" name="Google Shape;1440;g5e30da15e4_0_4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 name="Google Shape;1441;g5e30da15e4_0_4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2" name="Google Shape;1442;g5e30da15e4_0_41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89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5e228f02c4_3_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08" name="Google Shape;808;g5e228f02c4_3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20.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Master" Target="../slideMasters/slideMaster1.xml"/><Relationship Id="rId4" Type="http://schemas.openxmlformats.org/officeDocument/2006/relationships/image" Target="../media/image21.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2.xml"/><Relationship Id="rId4" Type="http://schemas.openxmlformats.org/officeDocument/2006/relationships/image" Target="../media/image14.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Master" Target="../slideMasters/slideMaster2.xml"/><Relationship Id="rId4" Type="http://schemas.openxmlformats.org/officeDocument/2006/relationships/image" Target="../media/image11.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Master" Target="../slideMasters/slideMaster2.xml"/><Relationship Id="rId4" Type="http://schemas.openxmlformats.org/officeDocument/2006/relationships/image" Target="../media/image20.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Master" Target="../slideMasters/slideMaster2.xml"/><Relationship Id="rId4" Type="http://schemas.openxmlformats.org/officeDocument/2006/relationships/image" Target="../media/image21.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9.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3.xml"/><Relationship Id="rId4" Type="http://schemas.openxmlformats.org/officeDocument/2006/relationships/image" Target="../media/image14.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Master" Target="../slideMasters/slideMaster3.xml"/><Relationship Id="rId4" Type="http://schemas.openxmlformats.org/officeDocument/2006/relationships/image" Target="../media/image20.pn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4.xml"/><Relationship Id="rId4" Type="http://schemas.openxmlformats.org/officeDocument/2006/relationships/image" Target="../media/image9.pn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4.xml"/><Relationship Id="rId4" Type="http://schemas.openxmlformats.org/officeDocument/2006/relationships/image" Target="../media/image11.png"/></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Master" Target="../slideMasters/slideMaster4.xml"/><Relationship Id="rId4" Type="http://schemas.openxmlformats.org/officeDocument/2006/relationships/image" Target="../media/image11.png"/></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4.xml"/><Relationship Id="rId4" Type="http://schemas.openxmlformats.org/officeDocument/2006/relationships/image" Target="../media/image14.pn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2.png"/><Relationship Id="rId1" Type="http://schemas.openxmlformats.org/officeDocument/2006/relationships/slideMaster" Target="../slideMasters/slideMaster4.xml"/><Relationship Id="rId4" Type="http://schemas.openxmlformats.org/officeDocument/2006/relationships/image" Target="../media/image11.pn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Master" Target="../slideMasters/slideMaster4.xml"/><Relationship Id="rId4" Type="http://schemas.openxmlformats.org/officeDocument/2006/relationships/image" Target="../media/image20.pn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png"/><Relationship Id="rId1" Type="http://schemas.openxmlformats.org/officeDocument/2006/relationships/slideMaster" Target="../slideMasters/slideMaster4.xml"/><Relationship Id="rId4" Type="http://schemas.openxmlformats.org/officeDocument/2006/relationships/image" Target="../media/image21.png"/></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8.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urse Name">
  <p:cSld name="Course Name">
    <p:spTree>
      <p:nvGrpSpPr>
        <p:cNvPr id="1" name="Shape 15"/>
        <p:cNvGrpSpPr/>
        <p:nvPr/>
      </p:nvGrpSpPr>
      <p:grpSpPr>
        <a:xfrm>
          <a:off x="0" y="0"/>
          <a:ext cx="0" cy="0"/>
          <a:chOff x="0" y="0"/>
          <a:chExt cx="0" cy="0"/>
        </a:xfrm>
      </p:grpSpPr>
      <p:pic>
        <p:nvPicPr>
          <p:cNvPr id="16" name="Google Shape;16;p22" descr="A picture containing wate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7" name="Google Shape;17;p22"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8" name="Google Shape;18;p22"/>
          <p:cNvSpPr txBox="1">
            <a:spLocks noGrp="1"/>
          </p:cNvSpPr>
          <p:nvPr>
            <p:ph type="body" idx="1"/>
          </p:nvPr>
        </p:nvSpPr>
        <p:spPr>
          <a:xfrm>
            <a:off x="7304150" y="4114800"/>
            <a:ext cx="7554850"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_quiz content">
  <p:cSld name="1_quiz content">
    <p:spTree>
      <p:nvGrpSpPr>
        <p:cNvPr id="1" name="Shape 64"/>
        <p:cNvGrpSpPr/>
        <p:nvPr/>
      </p:nvGrpSpPr>
      <p:grpSpPr>
        <a:xfrm>
          <a:off x="0" y="0"/>
          <a:ext cx="0" cy="0"/>
          <a:chOff x="0" y="0"/>
          <a:chExt cx="0" cy="0"/>
        </a:xfrm>
      </p:grpSpPr>
      <p:pic>
        <p:nvPicPr>
          <p:cNvPr id="65" name="Google Shape;65;p31"/>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66" name="Google Shape;66;p31"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67" name="Google Shape;67;p31"/>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68" name="Google Shape;68;p31"/>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69" name="Google Shape;69;p31"/>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70" name="Google Shape;70;p31"/>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71" name="Google Shape;71;p31"/>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72" name="Google Shape;72;p31"/>
          <p:cNvSpPr txBox="1"/>
          <p:nvPr/>
        </p:nvSpPr>
        <p:spPr>
          <a:xfrm>
            <a:off x="1716761" y="447775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73" name="Google Shape;73;p31"/>
          <p:cNvSpPr txBox="1"/>
          <p:nvPr/>
        </p:nvSpPr>
        <p:spPr>
          <a:xfrm>
            <a:off x="1716761" y="529835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74" name="Google Shape;74;p31"/>
          <p:cNvSpPr txBox="1">
            <a:spLocks noGrp="1"/>
          </p:cNvSpPr>
          <p:nvPr>
            <p:ph type="body" idx="3"/>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75" name="Google Shape;75;p31"/>
          <p:cNvSpPr txBox="1">
            <a:spLocks noGrp="1"/>
          </p:cNvSpPr>
          <p:nvPr>
            <p:ph type="body" idx="4"/>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76" name="Google Shape;76;p31"/>
          <p:cNvSpPr txBox="1">
            <a:spLocks noGrp="1"/>
          </p:cNvSpPr>
          <p:nvPr>
            <p:ph type="body" idx="5"/>
          </p:nvPr>
        </p:nvSpPr>
        <p:spPr>
          <a:xfrm>
            <a:off x="2329744" y="442962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77" name="Google Shape;77;p31"/>
          <p:cNvSpPr txBox="1">
            <a:spLocks noGrp="1"/>
          </p:cNvSpPr>
          <p:nvPr>
            <p:ph type="body" idx="6"/>
          </p:nvPr>
        </p:nvSpPr>
        <p:spPr>
          <a:xfrm>
            <a:off x="2329744" y="525023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quiz ans">
  <p:cSld name="1_quiz ans">
    <p:spTree>
      <p:nvGrpSpPr>
        <p:cNvPr id="1" name="Shape 78"/>
        <p:cNvGrpSpPr/>
        <p:nvPr/>
      </p:nvGrpSpPr>
      <p:grpSpPr>
        <a:xfrm>
          <a:off x="0" y="0"/>
          <a:ext cx="0" cy="0"/>
          <a:chOff x="0" y="0"/>
          <a:chExt cx="0" cy="0"/>
        </a:xfrm>
      </p:grpSpPr>
      <p:pic>
        <p:nvPicPr>
          <p:cNvPr id="79" name="Google Shape;79;p32"/>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80" name="Google Shape;80;p32"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81" name="Google Shape;81;p32"/>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82" name="Google Shape;82;p32"/>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3" name="Google Shape;83;p32"/>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4" name="Google Shape;84;p32"/>
          <p:cNvSpPr txBox="1">
            <a:spLocks noGrp="1"/>
          </p:cNvSpPr>
          <p:nvPr>
            <p:ph type="body" idx="3"/>
          </p:nvPr>
        </p:nvSpPr>
        <p:spPr>
          <a:xfrm>
            <a:off x="670033" y="7935120"/>
            <a:ext cx="15194414" cy="99867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5" name="Google Shape;85;p32"/>
          <p:cNvSpPr txBox="1"/>
          <p:nvPr/>
        </p:nvSpPr>
        <p:spPr>
          <a:xfrm>
            <a:off x="670034" y="7373503"/>
            <a:ext cx="2749059"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86" name="Google Shape;86;p32"/>
          <p:cNvCxnSpPr/>
          <p:nvPr/>
        </p:nvCxnSpPr>
        <p:spPr>
          <a:xfrm>
            <a:off x="670034"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87" name="Google Shape;87;p32"/>
          <p:cNvSpPr txBox="1">
            <a:spLocks noGrp="1"/>
          </p:cNvSpPr>
          <p:nvPr>
            <p:ph type="body" idx="4"/>
          </p:nvPr>
        </p:nvSpPr>
        <p:spPr>
          <a:xfrm>
            <a:off x="3346904" y="7368182"/>
            <a:ext cx="9022188" cy="40011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88" name="Google Shape;88;p32"/>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89" name="Google Shape;89;p32"/>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90" name="Google Shape;90;p32"/>
          <p:cNvSpPr txBox="1"/>
          <p:nvPr/>
        </p:nvSpPr>
        <p:spPr>
          <a:xfrm>
            <a:off x="1716761" y="447775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91" name="Google Shape;91;p32"/>
          <p:cNvSpPr txBox="1"/>
          <p:nvPr/>
        </p:nvSpPr>
        <p:spPr>
          <a:xfrm>
            <a:off x="1716761" y="529835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92" name="Google Shape;92;p32"/>
          <p:cNvSpPr txBox="1">
            <a:spLocks noGrp="1"/>
          </p:cNvSpPr>
          <p:nvPr>
            <p:ph type="body" idx="5"/>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3" name="Google Shape;93;p32"/>
          <p:cNvSpPr txBox="1">
            <a:spLocks noGrp="1"/>
          </p:cNvSpPr>
          <p:nvPr>
            <p:ph type="body" idx="6"/>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4" name="Google Shape;94;p32"/>
          <p:cNvSpPr txBox="1">
            <a:spLocks noGrp="1"/>
          </p:cNvSpPr>
          <p:nvPr>
            <p:ph type="body" idx="7"/>
          </p:nvPr>
        </p:nvSpPr>
        <p:spPr>
          <a:xfrm>
            <a:off x="2329744" y="442962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95" name="Google Shape;95;p32"/>
          <p:cNvSpPr txBox="1">
            <a:spLocks noGrp="1"/>
          </p:cNvSpPr>
          <p:nvPr>
            <p:ph type="body" idx="8"/>
          </p:nvPr>
        </p:nvSpPr>
        <p:spPr>
          <a:xfrm>
            <a:off x="2329744" y="525023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96"/>
        <p:cNvGrpSpPr/>
        <p:nvPr/>
      </p:nvGrpSpPr>
      <p:grpSpPr>
        <a:xfrm>
          <a:off x="0" y="0"/>
          <a:ext cx="0" cy="0"/>
          <a:chOff x="0" y="0"/>
          <a:chExt cx="0" cy="0"/>
        </a:xfrm>
      </p:grpSpPr>
      <p:pic>
        <p:nvPicPr>
          <p:cNvPr id="97" name="Google Shape;97;p33" descr="A close up of a sign&#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98" name="Google Shape;98;p33"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pic>
        <p:nvPicPr>
          <p:cNvPr id="99" name="Google Shape;99;p33"/>
          <p:cNvPicPr preferRelativeResize="0"/>
          <p:nvPr/>
        </p:nvPicPr>
        <p:blipFill rotWithShape="1">
          <a:blip r:embed="rId4">
            <a:alphaModFix/>
          </a:blip>
          <a:srcRect/>
          <a:stretch/>
        </p:blipFill>
        <p:spPr>
          <a:xfrm>
            <a:off x="3302000" y="1186581"/>
            <a:ext cx="3975100" cy="365760"/>
          </a:xfrm>
          <a:prstGeom prst="rect">
            <a:avLst/>
          </a:prstGeom>
          <a:noFill/>
          <a:ln>
            <a:noFill/>
          </a:ln>
        </p:spPr>
      </p:pic>
      <p:sp>
        <p:nvSpPr>
          <p:cNvPr id="100" name="Google Shape;100;p33"/>
          <p:cNvSpPr/>
          <p:nvPr/>
        </p:nvSpPr>
        <p:spPr>
          <a:xfrm>
            <a:off x="2747395" y="769174"/>
            <a:ext cx="4819925" cy="523220"/>
          </a:xfrm>
          <a:prstGeom prst="rect">
            <a:avLst/>
          </a:prstGeom>
          <a:noFill/>
          <a:ln>
            <a:noFill/>
          </a:ln>
        </p:spPr>
        <p:txBody>
          <a:bodyPr spcFirstLastPara="1" wrap="square" lIns="91425" tIns="45700" rIns="91425" bIns="45700" anchor="t" anchorCtr="0">
            <a:spAutoFit/>
          </a:bodyPr>
          <a:lstStyle/>
          <a:p>
            <a:pPr marL="457200" marR="0" lvl="0" indent="-2286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Key Takeaways</a:t>
            </a:r>
            <a:endParaRPr sz="1400" b="0" i="0" u="none" strike="noStrike" cap="none">
              <a:solidFill>
                <a:srgbClr val="000000"/>
              </a:solidFill>
              <a:latin typeface="Arial"/>
              <a:ea typeface="Arial"/>
              <a:cs typeface="Arial"/>
              <a:sym typeface="Arial"/>
            </a:endParaRPr>
          </a:p>
        </p:txBody>
      </p:sp>
      <p:sp>
        <p:nvSpPr>
          <p:cNvPr id="101" name="Google Shape;101;p33"/>
          <p:cNvSpPr txBox="1">
            <a:spLocks noGrp="1"/>
          </p:cNvSpPr>
          <p:nvPr>
            <p:ph type="body" idx="1"/>
          </p:nvPr>
        </p:nvSpPr>
        <p:spPr>
          <a:xfrm>
            <a:off x="1432121" y="2180141"/>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2" name="Google Shape;102;p33"/>
          <p:cNvSpPr txBox="1">
            <a:spLocks noGrp="1"/>
          </p:cNvSpPr>
          <p:nvPr>
            <p:ph type="body" idx="2"/>
          </p:nvPr>
        </p:nvSpPr>
        <p:spPr>
          <a:xfrm>
            <a:off x="1432121" y="3372838"/>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3" name="Google Shape;103;p33"/>
          <p:cNvSpPr txBox="1">
            <a:spLocks noGrp="1"/>
          </p:cNvSpPr>
          <p:nvPr>
            <p:ph type="body" idx="3"/>
          </p:nvPr>
        </p:nvSpPr>
        <p:spPr>
          <a:xfrm>
            <a:off x="1432121" y="4565535"/>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04" name="Google Shape;104;p33"/>
          <p:cNvSpPr txBox="1">
            <a:spLocks noGrp="1"/>
          </p:cNvSpPr>
          <p:nvPr>
            <p:ph type="body" idx="4"/>
          </p:nvPr>
        </p:nvSpPr>
        <p:spPr>
          <a:xfrm>
            <a:off x="1432121" y="5758233"/>
            <a:ext cx="8099408" cy="58624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105"/>
        <p:cNvGrpSpPr/>
        <p:nvPr/>
      </p:nvGrpSpPr>
      <p:grpSpPr>
        <a:xfrm>
          <a:off x="0" y="0"/>
          <a:ext cx="0" cy="0"/>
          <a:chOff x="0" y="0"/>
          <a:chExt cx="0" cy="0"/>
        </a:xfrm>
      </p:grpSpPr>
      <p:pic>
        <p:nvPicPr>
          <p:cNvPr id="106" name="Google Shape;106;p34" descr="A screenshot of a compute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07" name="Google Shape;107;p34"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pic>
        <p:nvPicPr>
          <p:cNvPr id="108" name="Google Shape;108;p34" descr="A close up of a logo&#10;&#10;Description automatically generated"/>
          <p:cNvPicPr preferRelativeResize="0"/>
          <p:nvPr/>
        </p:nvPicPr>
        <p:blipFill rotWithShape="1">
          <a:blip r:embed="rId4">
            <a:alphaModFix/>
          </a:blip>
          <a:srcRect/>
          <a:stretch/>
        </p:blipFill>
        <p:spPr>
          <a:xfrm>
            <a:off x="0" y="0"/>
            <a:ext cx="16256000" cy="9144000"/>
          </a:xfrm>
          <a:prstGeom prst="rect">
            <a:avLst/>
          </a:prstGeom>
          <a:noFill/>
          <a:ln>
            <a:noFill/>
          </a:ln>
        </p:spPr>
      </p:pic>
      <p:sp>
        <p:nvSpPr>
          <p:cNvPr id="109" name="Google Shape;109;p34"/>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 name="Google Shape;110;p34"/>
          <p:cNvSpPr txBox="1">
            <a:spLocks noGrp="1"/>
          </p:cNvSpPr>
          <p:nvPr>
            <p:ph type="body" idx="1"/>
          </p:nvPr>
        </p:nvSpPr>
        <p:spPr>
          <a:xfrm>
            <a:off x="1902091" y="2363465"/>
            <a:ext cx="12451817"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Unassisted Practice">
  <p:cSld name="Unassisted Practice">
    <p:spTree>
      <p:nvGrpSpPr>
        <p:cNvPr id="1" name="Shape 111"/>
        <p:cNvGrpSpPr/>
        <p:nvPr/>
      </p:nvGrpSpPr>
      <p:grpSpPr>
        <a:xfrm>
          <a:off x="0" y="0"/>
          <a:ext cx="0" cy="0"/>
          <a:chOff x="0" y="0"/>
          <a:chExt cx="0" cy="0"/>
        </a:xfrm>
      </p:grpSpPr>
      <p:pic>
        <p:nvPicPr>
          <p:cNvPr id="112" name="Google Shape;112;p35" descr="A screenshot of a compute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13" name="Google Shape;113;p35"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pic>
        <p:nvPicPr>
          <p:cNvPr id="114" name="Google Shape;114;p35" descr="A close up of a logo&#10;&#10;Description automatically generated"/>
          <p:cNvPicPr preferRelativeResize="0"/>
          <p:nvPr/>
        </p:nvPicPr>
        <p:blipFill rotWithShape="1">
          <a:blip r:embed="rId4">
            <a:alphaModFix/>
          </a:blip>
          <a:srcRect/>
          <a:stretch/>
        </p:blipFill>
        <p:spPr>
          <a:xfrm>
            <a:off x="0" y="0"/>
            <a:ext cx="16256000" cy="9144000"/>
          </a:xfrm>
          <a:prstGeom prst="rect">
            <a:avLst/>
          </a:prstGeom>
          <a:noFill/>
          <a:ln>
            <a:noFill/>
          </a:ln>
        </p:spPr>
      </p:pic>
      <p:sp>
        <p:nvSpPr>
          <p:cNvPr id="115" name="Google Shape;115;p35"/>
          <p:cNvSpPr txBox="1">
            <a:spLocks noGrp="1"/>
          </p:cNvSpPr>
          <p:nvPr>
            <p:ph type="body" idx="1"/>
          </p:nvPr>
        </p:nvSpPr>
        <p:spPr>
          <a:xfrm>
            <a:off x="1902091" y="2363465"/>
            <a:ext cx="12451817"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16" name="Google Shape;116;p35"/>
          <p:cNvSpPr txBox="1">
            <a:spLocks noGrp="1"/>
          </p:cNvSpPr>
          <p:nvPr>
            <p:ph type="title"/>
          </p:nvPr>
        </p:nvSpPr>
        <p:spPr>
          <a:xfrm>
            <a:off x="812800" y="436395"/>
            <a:ext cx="10666185" cy="66504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117"/>
        <p:cNvGrpSpPr/>
        <p:nvPr/>
      </p:nvGrpSpPr>
      <p:grpSpPr>
        <a:xfrm>
          <a:off x="0" y="0"/>
          <a:ext cx="0" cy="0"/>
          <a:chOff x="0" y="0"/>
          <a:chExt cx="0" cy="0"/>
        </a:xfrm>
      </p:grpSpPr>
      <p:pic>
        <p:nvPicPr>
          <p:cNvPr id="118" name="Google Shape;118;p36"/>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19" name="Google Shape;119;p36"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20" name="Google Shape;120;p36"/>
          <p:cNvSpPr/>
          <p:nvPr/>
        </p:nvSpPr>
        <p:spPr>
          <a:xfrm>
            <a:off x="4254500" y="1303972"/>
            <a:ext cx="10896600" cy="6875496"/>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1" name="Google Shape;121;p36"/>
          <p:cNvSpPr txBox="1">
            <a:spLocks noGrp="1"/>
          </p:cNvSpPr>
          <p:nvPr>
            <p:ph type="title"/>
          </p:nvPr>
        </p:nvSpPr>
        <p:spPr>
          <a:xfrm>
            <a:off x="0" y="539514"/>
            <a:ext cx="16256001" cy="665045"/>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2" name="Google Shape;122;p36"/>
          <p:cNvSpPr txBox="1">
            <a:spLocks noGrp="1"/>
          </p:cNvSpPr>
          <p:nvPr>
            <p:ph type="body" idx="1"/>
          </p:nvPr>
        </p:nvSpPr>
        <p:spPr>
          <a:xfrm>
            <a:off x="4699001" y="1770191"/>
            <a:ext cx="9956800"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urse-end Project">
  <p:cSld name="Course-end Project">
    <p:spTree>
      <p:nvGrpSpPr>
        <p:cNvPr id="1" name="Shape 123"/>
        <p:cNvGrpSpPr/>
        <p:nvPr/>
      </p:nvGrpSpPr>
      <p:grpSpPr>
        <a:xfrm>
          <a:off x="0" y="0"/>
          <a:ext cx="0" cy="0"/>
          <a:chOff x="0" y="0"/>
          <a:chExt cx="0" cy="0"/>
        </a:xfrm>
      </p:grpSpPr>
      <p:pic>
        <p:nvPicPr>
          <p:cNvPr id="124" name="Google Shape;124;p37"/>
          <p:cNvPicPr preferRelativeResize="0"/>
          <p:nvPr/>
        </p:nvPicPr>
        <p:blipFill rotWithShape="1">
          <a:blip r:embed="rId2">
            <a:alphaModFix/>
          </a:blip>
          <a:srcRect/>
          <a:stretch/>
        </p:blipFill>
        <p:spPr>
          <a:xfrm>
            <a:off x="0" y="0"/>
            <a:ext cx="16256000" cy="9143999"/>
          </a:xfrm>
          <a:prstGeom prst="rect">
            <a:avLst/>
          </a:prstGeom>
          <a:noFill/>
          <a:ln>
            <a:noFill/>
          </a:ln>
        </p:spPr>
      </p:pic>
      <p:pic>
        <p:nvPicPr>
          <p:cNvPr id="125" name="Google Shape;125;p37"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26" name="Google Shape;126;p37"/>
          <p:cNvSpPr/>
          <p:nvPr/>
        </p:nvSpPr>
        <p:spPr>
          <a:xfrm>
            <a:off x="4254500" y="1303972"/>
            <a:ext cx="10896600" cy="6875496"/>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7" name="Google Shape;127;p37"/>
          <p:cNvSpPr txBox="1">
            <a:spLocks noGrp="1"/>
          </p:cNvSpPr>
          <p:nvPr>
            <p:ph type="title"/>
          </p:nvPr>
        </p:nvSpPr>
        <p:spPr>
          <a:xfrm>
            <a:off x="0" y="539514"/>
            <a:ext cx="16256001" cy="665045"/>
          </a:xfrm>
          <a:prstGeom prst="rect">
            <a:avLst/>
          </a:prstGeom>
          <a:noFill/>
          <a:ln>
            <a:noFill/>
          </a:ln>
        </p:spPr>
        <p:txBody>
          <a:bodyPr spcFirstLastPara="1" wrap="square" lIns="91425" tIns="45700" rIns="91425" bIns="45700" anchor="ctr" anchorCtr="0">
            <a:noAutofit/>
          </a:bodyPr>
          <a:lstStyle>
            <a:lvl1pPr marR="0" lvl="0" algn="ctr">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8" name="Google Shape;128;p37"/>
          <p:cNvSpPr txBox="1">
            <a:spLocks noGrp="1"/>
          </p:cNvSpPr>
          <p:nvPr>
            <p:ph type="body" idx="1"/>
          </p:nvPr>
        </p:nvSpPr>
        <p:spPr>
          <a:xfrm>
            <a:off x="4699001" y="1770191"/>
            <a:ext cx="9956800"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efore the Next Class">
  <p:cSld name="Before the Next Class">
    <p:spTree>
      <p:nvGrpSpPr>
        <p:cNvPr id="1" name="Shape 129"/>
        <p:cNvGrpSpPr/>
        <p:nvPr/>
      </p:nvGrpSpPr>
      <p:grpSpPr>
        <a:xfrm>
          <a:off x="0" y="0"/>
          <a:ext cx="0" cy="0"/>
          <a:chOff x="0" y="0"/>
          <a:chExt cx="0" cy="0"/>
        </a:xfrm>
      </p:grpSpPr>
      <p:pic>
        <p:nvPicPr>
          <p:cNvPr id="130" name="Google Shape;130;p40" descr="A picture containing water, outdoo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31" name="Google Shape;131;p40"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32" name="Google Shape;132;p40"/>
          <p:cNvSpPr/>
          <p:nvPr/>
        </p:nvSpPr>
        <p:spPr>
          <a:xfrm>
            <a:off x="663026" y="1342072"/>
            <a:ext cx="9046458" cy="6875496"/>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33" name="Google Shape;133;p40"/>
          <p:cNvSpPr txBox="1">
            <a:spLocks noGrp="1"/>
          </p:cNvSpPr>
          <p:nvPr>
            <p:ph type="body" idx="1"/>
          </p:nvPr>
        </p:nvSpPr>
        <p:spPr>
          <a:xfrm>
            <a:off x="1120875" y="1808291"/>
            <a:ext cx="8092571"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34" name="Google Shape;134;p40"/>
          <p:cNvSpPr/>
          <p:nvPr/>
        </p:nvSpPr>
        <p:spPr>
          <a:xfrm>
            <a:off x="2464058" y="762715"/>
            <a:ext cx="4819925"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Before the Next Class</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What Next?">
  <p:cSld name="What Next?">
    <p:spTree>
      <p:nvGrpSpPr>
        <p:cNvPr id="1" name="Shape 135"/>
        <p:cNvGrpSpPr/>
        <p:nvPr/>
      </p:nvGrpSpPr>
      <p:grpSpPr>
        <a:xfrm>
          <a:off x="0" y="0"/>
          <a:ext cx="0" cy="0"/>
          <a:chOff x="0" y="0"/>
          <a:chExt cx="0" cy="0"/>
        </a:xfrm>
      </p:grpSpPr>
      <p:pic>
        <p:nvPicPr>
          <p:cNvPr id="136" name="Google Shape;136;p41" descr="A picture containing water, outdoo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37" name="Google Shape;137;p41"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38" name="Google Shape;138;p41"/>
          <p:cNvSpPr/>
          <p:nvPr/>
        </p:nvSpPr>
        <p:spPr>
          <a:xfrm>
            <a:off x="663026" y="1342072"/>
            <a:ext cx="9046458" cy="6875496"/>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39" name="Google Shape;139;p41"/>
          <p:cNvSpPr txBox="1">
            <a:spLocks noGrp="1"/>
          </p:cNvSpPr>
          <p:nvPr>
            <p:ph type="body" idx="1"/>
          </p:nvPr>
        </p:nvSpPr>
        <p:spPr>
          <a:xfrm>
            <a:off x="1120875" y="1808291"/>
            <a:ext cx="8092571"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40" name="Google Shape;140;p41"/>
          <p:cNvSpPr/>
          <p:nvPr/>
        </p:nvSpPr>
        <p:spPr>
          <a:xfrm>
            <a:off x="2464058" y="762715"/>
            <a:ext cx="4819925"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What Next?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141"/>
        <p:cNvGrpSpPr/>
        <p:nvPr/>
      </p:nvGrpSpPr>
      <p:grpSpPr>
        <a:xfrm>
          <a:off x="0" y="0"/>
          <a:ext cx="0" cy="0"/>
          <a:chOff x="0" y="0"/>
          <a:chExt cx="0" cy="0"/>
        </a:xfrm>
      </p:grpSpPr>
      <p:pic>
        <p:nvPicPr>
          <p:cNvPr id="142" name="Google Shape;142;p42"/>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43" name="Google Shape;143;p42"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44" name="Google Shape;144;p42"/>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145" name="Google Shape;145;p42"/>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46" name="Google Shape;146;p42"/>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47" name="Google Shape;147;p42"/>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148" name="Google Shape;148;p42"/>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149" name="Google Shape;149;p42"/>
          <p:cNvSpPr txBox="1">
            <a:spLocks noGrp="1"/>
          </p:cNvSpPr>
          <p:nvPr>
            <p:ph type="body" idx="3"/>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0" name="Google Shape;150;p42"/>
          <p:cNvSpPr txBox="1">
            <a:spLocks noGrp="1"/>
          </p:cNvSpPr>
          <p:nvPr>
            <p:ph type="body" idx="4"/>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19"/>
        <p:cNvGrpSpPr/>
        <p:nvPr/>
      </p:nvGrpSpPr>
      <p:grpSpPr>
        <a:xfrm>
          <a:off x="0" y="0"/>
          <a:ext cx="0" cy="0"/>
          <a:chOff x="0" y="0"/>
          <a:chExt cx="0" cy="0"/>
        </a:xfrm>
      </p:grpSpPr>
      <p:pic>
        <p:nvPicPr>
          <p:cNvPr id="20" name="Google Shape;20;p23" descr="A picture containing wate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21" name="Google Shape;21;p23"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22" name="Google Shape;22;p23"/>
          <p:cNvSpPr txBox="1">
            <a:spLocks noGrp="1"/>
          </p:cNvSpPr>
          <p:nvPr>
            <p:ph type="body" idx="1"/>
          </p:nvPr>
        </p:nvSpPr>
        <p:spPr>
          <a:xfrm>
            <a:off x="3075048" y="4114800"/>
            <a:ext cx="6960049" cy="914400"/>
          </a:xfrm>
          <a:prstGeom prst="rect">
            <a:avLst/>
          </a:prstGeom>
          <a:noFill/>
          <a:ln>
            <a:noFill/>
          </a:ln>
        </p:spPr>
        <p:txBody>
          <a:bodyPr spcFirstLastPara="1" wrap="square" lIns="91425" tIns="91425" rIns="91425" bIns="91425" anchor="t" anchorCtr="0">
            <a:noAutofit/>
          </a:bodyPr>
          <a:lstStyle>
            <a:lvl1pPr marL="457200" lvl="0" indent="-406400" algn="l">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151"/>
        <p:cNvGrpSpPr/>
        <p:nvPr/>
      </p:nvGrpSpPr>
      <p:grpSpPr>
        <a:xfrm>
          <a:off x="0" y="0"/>
          <a:ext cx="0" cy="0"/>
          <a:chOff x="0" y="0"/>
          <a:chExt cx="0" cy="0"/>
        </a:xfrm>
      </p:grpSpPr>
      <p:pic>
        <p:nvPicPr>
          <p:cNvPr id="152" name="Google Shape;152;p43"/>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53" name="Google Shape;153;p43"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54" name="Google Shape;154;p43"/>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155" name="Google Shape;155;p43"/>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6" name="Google Shape;156;p43"/>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7" name="Google Shape;157;p43"/>
          <p:cNvSpPr txBox="1">
            <a:spLocks noGrp="1"/>
          </p:cNvSpPr>
          <p:nvPr>
            <p:ph type="body" idx="3"/>
          </p:nvPr>
        </p:nvSpPr>
        <p:spPr>
          <a:xfrm>
            <a:off x="670033" y="7935120"/>
            <a:ext cx="15194414" cy="99867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58" name="Google Shape;158;p43"/>
          <p:cNvSpPr txBox="1"/>
          <p:nvPr/>
        </p:nvSpPr>
        <p:spPr>
          <a:xfrm>
            <a:off x="670034" y="7373503"/>
            <a:ext cx="2749059"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159" name="Google Shape;159;p43"/>
          <p:cNvCxnSpPr/>
          <p:nvPr/>
        </p:nvCxnSpPr>
        <p:spPr>
          <a:xfrm>
            <a:off x="670034"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160" name="Google Shape;160;p43"/>
          <p:cNvSpPr txBox="1">
            <a:spLocks noGrp="1"/>
          </p:cNvSpPr>
          <p:nvPr>
            <p:ph type="body" idx="4"/>
          </p:nvPr>
        </p:nvSpPr>
        <p:spPr>
          <a:xfrm>
            <a:off x="3346904" y="7368182"/>
            <a:ext cx="9022188" cy="40011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1" name="Google Shape;161;p43"/>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162" name="Google Shape;162;p43"/>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163" name="Google Shape;163;p43"/>
          <p:cNvSpPr txBox="1">
            <a:spLocks noGrp="1"/>
          </p:cNvSpPr>
          <p:nvPr>
            <p:ph type="body" idx="5"/>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64" name="Google Shape;164;p43"/>
          <p:cNvSpPr txBox="1">
            <a:spLocks noGrp="1"/>
          </p:cNvSpPr>
          <p:nvPr>
            <p:ph type="body" idx="6"/>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quiz content">
  <p:cSld name="3_quiz content">
    <p:spTree>
      <p:nvGrpSpPr>
        <p:cNvPr id="1" name="Shape 165"/>
        <p:cNvGrpSpPr/>
        <p:nvPr/>
      </p:nvGrpSpPr>
      <p:grpSpPr>
        <a:xfrm>
          <a:off x="0" y="0"/>
          <a:ext cx="0" cy="0"/>
          <a:chOff x="0" y="0"/>
          <a:chExt cx="0" cy="0"/>
        </a:xfrm>
      </p:grpSpPr>
      <p:pic>
        <p:nvPicPr>
          <p:cNvPr id="166" name="Google Shape;166;p44"/>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67" name="Google Shape;167;p44"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68" name="Google Shape;168;p44"/>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169" name="Google Shape;169;p44"/>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0" name="Google Shape;170;p44"/>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1" name="Google Shape;171;p44"/>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172" name="Google Shape;172;p44"/>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173" name="Google Shape;173;p44"/>
          <p:cNvSpPr txBox="1"/>
          <p:nvPr/>
        </p:nvSpPr>
        <p:spPr>
          <a:xfrm>
            <a:off x="1716761" y="447775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174" name="Google Shape;174;p44"/>
          <p:cNvSpPr txBox="1"/>
          <p:nvPr/>
        </p:nvSpPr>
        <p:spPr>
          <a:xfrm>
            <a:off x="1716761" y="529835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175" name="Google Shape;175;p44"/>
          <p:cNvSpPr txBox="1">
            <a:spLocks noGrp="1"/>
          </p:cNvSpPr>
          <p:nvPr>
            <p:ph type="body" idx="3"/>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6" name="Google Shape;176;p44"/>
          <p:cNvSpPr txBox="1">
            <a:spLocks noGrp="1"/>
          </p:cNvSpPr>
          <p:nvPr>
            <p:ph type="body" idx="4"/>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7" name="Google Shape;177;p44"/>
          <p:cNvSpPr txBox="1">
            <a:spLocks noGrp="1"/>
          </p:cNvSpPr>
          <p:nvPr>
            <p:ph type="body" idx="5"/>
          </p:nvPr>
        </p:nvSpPr>
        <p:spPr>
          <a:xfrm>
            <a:off x="2329744" y="442962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8" name="Google Shape;178;p44"/>
          <p:cNvSpPr txBox="1">
            <a:spLocks noGrp="1"/>
          </p:cNvSpPr>
          <p:nvPr>
            <p:ph type="body" idx="6"/>
          </p:nvPr>
        </p:nvSpPr>
        <p:spPr>
          <a:xfrm>
            <a:off x="2329744" y="525023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79" name="Google Shape;179;p44"/>
          <p:cNvSpPr txBox="1"/>
          <p:nvPr/>
        </p:nvSpPr>
        <p:spPr>
          <a:xfrm>
            <a:off x="1716761" y="6167089"/>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180" name="Google Shape;180;p44"/>
          <p:cNvSpPr txBox="1">
            <a:spLocks noGrp="1"/>
          </p:cNvSpPr>
          <p:nvPr>
            <p:ph type="body" idx="7"/>
          </p:nvPr>
        </p:nvSpPr>
        <p:spPr>
          <a:xfrm>
            <a:off x="2329744" y="6118963"/>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_quiz ans">
  <p:cSld name="3_quiz ans">
    <p:spTree>
      <p:nvGrpSpPr>
        <p:cNvPr id="1" name="Shape 181"/>
        <p:cNvGrpSpPr/>
        <p:nvPr/>
      </p:nvGrpSpPr>
      <p:grpSpPr>
        <a:xfrm>
          <a:off x="0" y="0"/>
          <a:ext cx="0" cy="0"/>
          <a:chOff x="0" y="0"/>
          <a:chExt cx="0" cy="0"/>
        </a:xfrm>
      </p:grpSpPr>
      <p:pic>
        <p:nvPicPr>
          <p:cNvPr id="182" name="Google Shape;182;p45"/>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183" name="Google Shape;183;p45"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184" name="Google Shape;184;p45"/>
          <p:cNvSpPr txBox="1"/>
          <p:nvPr/>
        </p:nvSpPr>
        <p:spPr>
          <a:xfrm>
            <a:off x="1280469" y="732325"/>
            <a:ext cx="1698904" cy="46166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185" name="Google Shape;185;p45"/>
          <p:cNvSpPr txBox="1">
            <a:spLocks noGrp="1"/>
          </p:cNvSpPr>
          <p:nvPr>
            <p:ph type="body" idx="1"/>
          </p:nvPr>
        </p:nvSpPr>
        <p:spPr>
          <a:xfrm>
            <a:off x="1280469" y="1281797"/>
            <a:ext cx="1698904" cy="674183"/>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86" name="Google Shape;186;p45"/>
          <p:cNvSpPr txBox="1">
            <a:spLocks noGrp="1"/>
          </p:cNvSpPr>
          <p:nvPr>
            <p:ph type="body" idx="2"/>
          </p:nvPr>
        </p:nvSpPr>
        <p:spPr>
          <a:xfrm>
            <a:off x="3012031" y="571937"/>
            <a:ext cx="12323689" cy="1424965"/>
          </a:xfrm>
          <a:prstGeom prst="rect">
            <a:avLst/>
          </a:prstGeom>
          <a:noFill/>
          <a:ln>
            <a:noFill/>
          </a:ln>
        </p:spPr>
        <p:txBody>
          <a:bodyPr spcFirstLastPara="1" wrap="square" lIns="91425" tIns="45700" rIns="91425" bIns="45700" anchor="ctr" anchorCtr="0">
            <a:normAutofit/>
          </a:bodyPr>
          <a:lstStyle>
            <a:lvl1pPr marL="457200" lvl="0" indent="-406400" algn="l">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87" name="Google Shape;187;p45"/>
          <p:cNvSpPr txBox="1">
            <a:spLocks noGrp="1"/>
          </p:cNvSpPr>
          <p:nvPr>
            <p:ph type="body" idx="3"/>
          </p:nvPr>
        </p:nvSpPr>
        <p:spPr>
          <a:xfrm>
            <a:off x="670033" y="7935120"/>
            <a:ext cx="15194414" cy="99867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88" name="Google Shape;188;p45"/>
          <p:cNvSpPr txBox="1"/>
          <p:nvPr/>
        </p:nvSpPr>
        <p:spPr>
          <a:xfrm>
            <a:off x="670034" y="7373503"/>
            <a:ext cx="2749059" cy="40011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189" name="Google Shape;189;p45"/>
          <p:cNvCxnSpPr/>
          <p:nvPr/>
        </p:nvCxnSpPr>
        <p:spPr>
          <a:xfrm>
            <a:off x="670034" y="7854368"/>
            <a:ext cx="15074462" cy="0"/>
          </a:xfrm>
          <a:prstGeom prst="straightConnector1">
            <a:avLst/>
          </a:prstGeom>
          <a:noFill/>
          <a:ln w="9525" cap="flat" cmpd="sng">
            <a:solidFill>
              <a:schemeClr val="dk1"/>
            </a:solidFill>
            <a:prstDash val="solid"/>
            <a:round/>
            <a:headEnd type="none" w="sm" len="sm"/>
            <a:tailEnd type="none" w="sm" len="sm"/>
          </a:ln>
        </p:spPr>
      </p:cxnSp>
      <p:sp>
        <p:nvSpPr>
          <p:cNvPr id="190" name="Google Shape;190;p45"/>
          <p:cNvSpPr txBox="1">
            <a:spLocks noGrp="1"/>
          </p:cNvSpPr>
          <p:nvPr>
            <p:ph type="body" idx="4"/>
          </p:nvPr>
        </p:nvSpPr>
        <p:spPr>
          <a:xfrm>
            <a:off x="3328590" y="7334926"/>
            <a:ext cx="9022188" cy="400110"/>
          </a:xfrm>
          <a:prstGeom prst="rect">
            <a:avLst/>
          </a:prstGeom>
          <a:noFill/>
          <a:ln>
            <a:noFill/>
          </a:ln>
        </p:spPr>
        <p:txBody>
          <a:bodyPr spcFirstLastPara="1" wrap="square" lIns="91425" tIns="0" rIns="91425" bIns="0" anchor="b" anchorCtr="0">
            <a:noAutofit/>
          </a:bodyPr>
          <a:lstStyle>
            <a:lvl1pPr marL="457200" lvl="0" indent="-406400" algn="l">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91" name="Google Shape;191;p45"/>
          <p:cNvSpPr txBox="1"/>
          <p:nvPr/>
        </p:nvSpPr>
        <p:spPr>
          <a:xfrm>
            <a:off x="1716761" y="283654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192" name="Google Shape;192;p45"/>
          <p:cNvSpPr txBox="1"/>
          <p:nvPr/>
        </p:nvSpPr>
        <p:spPr>
          <a:xfrm>
            <a:off x="1716761" y="365714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193" name="Google Shape;193;p45"/>
          <p:cNvSpPr txBox="1"/>
          <p:nvPr/>
        </p:nvSpPr>
        <p:spPr>
          <a:xfrm>
            <a:off x="1716761" y="4477753"/>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194" name="Google Shape;194;p45"/>
          <p:cNvSpPr txBox="1"/>
          <p:nvPr/>
        </p:nvSpPr>
        <p:spPr>
          <a:xfrm>
            <a:off x="1716761" y="5298358"/>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195" name="Google Shape;195;p45"/>
          <p:cNvSpPr txBox="1">
            <a:spLocks noGrp="1"/>
          </p:cNvSpPr>
          <p:nvPr>
            <p:ph type="body" idx="5"/>
          </p:nvPr>
        </p:nvSpPr>
        <p:spPr>
          <a:xfrm>
            <a:off x="2329744" y="278841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96" name="Google Shape;196;p45"/>
          <p:cNvSpPr txBox="1">
            <a:spLocks noGrp="1"/>
          </p:cNvSpPr>
          <p:nvPr>
            <p:ph type="body" idx="6"/>
          </p:nvPr>
        </p:nvSpPr>
        <p:spPr>
          <a:xfrm>
            <a:off x="2329744" y="360902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97" name="Google Shape;197;p45"/>
          <p:cNvSpPr txBox="1">
            <a:spLocks noGrp="1"/>
          </p:cNvSpPr>
          <p:nvPr>
            <p:ph type="body" idx="7"/>
          </p:nvPr>
        </p:nvSpPr>
        <p:spPr>
          <a:xfrm>
            <a:off x="2329744" y="4429627"/>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98" name="Google Shape;198;p45"/>
          <p:cNvSpPr txBox="1">
            <a:spLocks noGrp="1"/>
          </p:cNvSpPr>
          <p:nvPr>
            <p:ph type="body" idx="8"/>
          </p:nvPr>
        </p:nvSpPr>
        <p:spPr>
          <a:xfrm>
            <a:off x="2329744" y="5250232"/>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199" name="Google Shape;199;p45"/>
          <p:cNvSpPr txBox="1"/>
          <p:nvPr/>
        </p:nvSpPr>
        <p:spPr>
          <a:xfrm>
            <a:off x="1716761" y="6167089"/>
            <a:ext cx="548640" cy="54864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200" name="Google Shape;200;p45"/>
          <p:cNvSpPr txBox="1">
            <a:spLocks noGrp="1"/>
          </p:cNvSpPr>
          <p:nvPr>
            <p:ph type="body" idx="9"/>
          </p:nvPr>
        </p:nvSpPr>
        <p:spPr>
          <a:xfrm>
            <a:off x="2329744" y="6118963"/>
            <a:ext cx="11250640" cy="701711"/>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ourse Name">
  <p:cSld name="Course Name">
    <p:spTree>
      <p:nvGrpSpPr>
        <p:cNvPr id="1" name="Shape 207"/>
        <p:cNvGrpSpPr/>
        <p:nvPr/>
      </p:nvGrpSpPr>
      <p:grpSpPr>
        <a:xfrm>
          <a:off x="0" y="0"/>
          <a:ext cx="0" cy="0"/>
          <a:chOff x="0" y="0"/>
          <a:chExt cx="0" cy="0"/>
        </a:xfrm>
      </p:grpSpPr>
      <p:pic>
        <p:nvPicPr>
          <p:cNvPr id="208" name="Google Shape;208;g5e30da15e4_0_443" descr="A picture containing wa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09" name="Google Shape;209;g5e30da15e4_0_443"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10" name="Google Shape;210;g5e30da15e4_0_443"/>
          <p:cNvSpPr txBox="1">
            <a:spLocks noGrp="1"/>
          </p:cNvSpPr>
          <p:nvPr>
            <p:ph type="body" idx="1"/>
          </p:nvPr>
        </p:nvSpPr>
        <p:spPr>
          <a:xfrm>
            <a:off x="7304150" y="4114800"/>
            <a:ext cx="7554900" cy="914400"/>
          </a:xfrm>
          <a:prstGeom prst="rect">
            <a:avLst/>
          </a:prstGeom>
          <a:noFill/>
          <a:ln>
            <a:noFill/>
          </a:ln>
        </p:spPr>
        <p:txBody>
          <a:bodyPr spcFirstLastPara="1" wrap="square" lIns="91425" tIns="91425" rIns="91425" bIns="91425" anchor="t" anchorCtr="0">
            <a:noAutofit/>
          </a:bodyPr>
          <a:lstStyle>
            <a:lvl1pPr marL="457200" lvl="0" indent="-406400" algn="l"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211"/>
        <p:cNvGrpSpPr/>
        <p:nvPr/>
      </p:nvGrpSpPr>
      <p:grpSpPr>
        <a:xfrm>
          <a:off x="0" y="0"/>
          <a:ext cx="0" cy="0"/>
          <a:chOff x="0" y="0"/>
          <a:chExt cx="0" cy="0"/>
        </a:xfrm>
      </p:grpSpPr>
      <p:pic>
        <p:nvPicPr>
          <p:cNvPr id="212" name="Google Shape;212;g5e30da15e4_0_447" descr="A picture containing wa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13" name="Google Shape;213;g5e30da15e4_0_447"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14" name="Google Shape;214;g5e30da15e4_0_447"/>
          <p:cNvSpPr txBox="1">
            <a:spLocks noGrp="1"/>
          </p:cNvSpPr>
          <p:nvPr>
            <p:ph type="body" idx="1"/>
          </p:nvPr>
        </p:nvSpPr>
        <p:spPr>
          <a:xfrm>
            <a:off x="3075048" y="4114800"/>
            <a:ext cx="6960000" cy="914400"/>
          </a:xfrm>
          <a:prstGeom prst="rect">
            <a:avLst/>
          </a:prstGeom>
          <a:noFill/>
          <a:ln>
            <a:noFill/>
          </a:ln>
        </p:spPr>
        <p:txBody>
          <a:bodyPr spcFirstLastPara="1" wrap="square" lIns="91425" tIns="91425" rIns="91425" bIns="91425" anchor="t" anchorCtr="0">
            <a:noAutofit/>
          </a:bodyPr>
          <a:lstStyle>
            <a:lvl1pPr marL="457200" lvl="0" indent="-406400" algn="l"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You Already Know">
  <p:cSld name="You Already Know">
    <p:spTree>
      <p:nvGrpSpPr>
        <p:cNvPr id="1" name="Shape 215"/>
        <p:cNvGrpSpPr/>
        <p:nvPr/>
      </p:nvGrpSpPr>
      <p:grpSpPr>
        <a:xfrm>
          <a:off x="0" y="0"/>
          <a:ext cx="0" cy="0"/>
          <a:chOff x="0" y="0"/>
          <a:chExt cx="0" cy="0"/>
        </a:xfrm>
      </p:grpSpPr>
      <p:pic>
        <p:nvPicPr>
          <p:cNvPr id="216" name="Google Shape;216;g5e30da15e4_0_451" descr="A screenshot of a compu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17" name="Google Shape;217;g5e30da15e4_0_451" descr="A picture containing object&#10;&#10;Description automatically generated"/>
          <p:cNvPicPr preferRelativeResize="0"/>
          <p:nvPr/>
        </p:nvPicPr>
        <p:blipFill rotWithShape="1">
          <a:blip r:embed="rId3">
            <a:alphaModFix/>
          </a:blip>
          <a:srcRect/>
          <a:stretch/>
        </p:blipFill>
        <p:spPr>
          <a:xfrm>
            <a:off x="0" y="228487"/>
            <a:ext cx="16255999" cy="8687026"/>
          </a:xfrm>
          <a:prstGeom prst="rect">
            <a:avLst/>
          </a:prstGeom>
          <a:noFill/>
          <a:ln>
            <a:noFill/>
          </a:ln>
        </p:spPr>
      </p:pic>
      <p:pic>
        <p:nvPicPr>
          <p:cNvPr id="218" name="Google Shape;218;g5e30da15e4_0_451"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219" name="Google Shape;219;g5e30da15e4_0_451"/>
          <p:cNvSpPr txBox="1">
            <a:spLocks noGrp="1"/>
          </p:cNvSpPr>
          <p:nvPr>
            <p:ph type="body" idx="1"/>
          </p:nvPr>
        </p:nvSpPr>
        <p:spPr>
          <a:xfrm>
            <a:off x="1453243" y="2244767"/>
            <a:ext cx="132099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20" name="Google Shape;220;g5e30da15e4_0_451"/>
          <p:cNvSpPr/>
          <p:nvPr/>
        </p:nvSpPr>
        <p:spPr>
          <a:xfrm>
            <a:off x="5718038" y="569353"/>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You Already Know</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A day in the life">
  <p:cSld name="A day in the life">
    <p:spTree>
      <p:nvGrpSpPr>
        <p:cNvPr id="1" name="Shape 221"/>
        <p:cNvGrpSpPr/>
        <p:nvPr/>
      </p:nvGrpSpPr>
      <p:grpSpPr>
        <a:xfrm>
          <a:off x="0" y="0"/>
          <a:ext cx="0" cy="0"/>
          <a:chOff x="0" y="0"/>
          <a:chExt cx="0" cy="0"/>
        </a:xfrm>
      </p:grpSpPr>
      <p:pic>
        <p:nvPicPr>
          <p:cNvPr id="222" name="Google Shape;222;g5e30da15e4_0_457"/>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23" name="Google Shape;223;g5e30da15e4_0_457"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24" name="Google Shape;224;g5e30da15e4_0_457"/>
          <p:cNvSpPr txBox="1">
            <a:spLocks noGrp="1"/>
          </p:cNvSpPr>
          <p:nvPr>
            <p:ph type="body" idx="1"/>
          </p:nvPr>
        </p:nvSpPr>
        <p:spPr>
          <a:xfrm>
            <a:off x="1453243" y="1808291"/>
            <a:ext cx="94053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25" name="Google Shape;225;g5e30da15e4_0_457"/>
          <p:cNvSpPr/>
          <p:nvPr/>
        </p:nvSpPr>
        <p:spPr>
          <a:xfrm>
            <a:off x="2089150" y="569353"/>
            <a:ext cx="120777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rgbClr val="262626"/>
                </a:solidFill>
                <a:latin typeface="Open Sans"/>
                <a:ea typeface="Open Sans"/>
                <a:cs typeface="Open Sans"/>
                <a:sym typeface="Open Sans"/>
              </a:rPr>
              <a:t>A Day in the Life of a Full Stack Developer</a:t>
            </a:r>
            <a:endParaRPr sz="1400" b="0" i="0" u="none" strike="noStrike" cap="none">
              <a:solidFill>
                <a:srgbClr val="262626"/>
              </a:solidFill>
              <a:latin typeface="Arial"/>
              <a:ea typeface="Arial"/>
              <a:cs typeface="Arial"/>
              <a:sym typeface="Arial"/>
            </a:endParaRPr>
          </a:p>
        </p:txBody>
      </p:sp>
      <p:pic>
        <p:nvPicPr>
          <p:cNvPr id="226" name="Google Shape;226;g5e30da15e4_0_457"/>
          <p:cNvPicPr preferRelativeResize="0"/>
          <p:nvPr/>
        </p:nvPicPr>
        <p:blipFill rotWithShape="1">
          <a:blip r:embed="rId4">
            <a:alphaModFix/>
          </a:blip>
          <a:srcRect/>
          <a:stretch/>
        </p:blipFill>
        <p:spPr>
          <a:xfrm>
            <a:off x="2958485" y="1000240"/>
            <a:ext cx="10332954" cy="36576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227"/>
        <p:cNvGrpSpPr/>
        <p:nvPr/>
      </p:nvGrpSpPr>
      <p:grpSpPr>
        <a:xfrm>
          <a:off x="0" y="0"/>
          <a:ext cx="0" cy="0"/>
          <a:chOff x="0" y="0"/>
          <a:chExt cx="0" cy="0"/>
        </a:xfrm>
      </p:grpSpPr>
      <p:pic>
        <p:nvPicPr>
          <p:cNvPr id="228" name="Google Shape;228;g5e30da15e4_0_463" descr="A close up of a sign&#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29" name="Google Shape;229;g5e30da15e4_0_463"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30" name="Google Shape;230;g5e30da15e4_0_463"/>
          <p:cNvSpPr/>
          <p:nvPr/>
        </p:nvSpPr>
        <p:spPr>
          <a:xfrm>
            <a:off x="2747395" y="769174"/>
            <a:ext cx="4819800" cy="523200"/>
          </a:xfrm>
          <a:prstGeom prst="rect">
            <a:avLst/>
          </a:prstGeom>
          <a:noFill/>
          <a:ln>
            <a:noFill/>
          </a:ln>
        </p:spPr>
        <p:txBody>
          <a:bodyPr spcFirstLastPara="1" wrap="square" lIns="91425" tIns="45700" rIns="91425" bIns="45700" anchor="t" anchorCtr="0">
            <a:noAutofit/>
          </a:bodyPr>
          <a:lstStyle/>
          <a:p>
            <a:pPr marL="457200" marR="0" lvl="0" indent="-2286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Learning Objectives</a:t>
            </a:r>
            <a:endParaRPr sz="1400" b="0" i="0" u="none" strike="noStrike" cap="none">
              <a:solidFill>
                <a:srgbClr val="000000"/>
              </a:solidFill>
              <a:latin typeface="Arial"/>
              <a:ea typeface="Arial"/>
              <a:cs typeface="Arial"/>
              <a:sym typeface="Arial"/>
            </a:endParaRPr>
          </a:p>
        </p:txBody>
      </p:sp>
      <p:sp>
        <p:nvSpPr>
          <p:cNvPr id="231" name="Google Shape;231;g5e30da15e4_0_463"/>
          <p:cNvSpPr txBox="1">
            <a:spLocks noGrp="1"/>
          </p:cNvSpPr>
          <p:nvPr>
            <p:ph type="body" idx="1"/>
          </p:nvPr>
        </p:nvSpPr>
        <p:spPr>
          <a:xfrm>
            <a:off x="1470660" y="2204378"/>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32" name="Google Shape;232;g5e30da15e4_0_463"/>
          <p:cNvSpPr txBox="1">
            <a:spLocks noGrp="1"/>
          </p:cNvSpPr>
          <p:nvPr>
            <p:ph type="body" idx="2"/>
          </p:nvPr>
        </p:nvSpPr>
        <p:spPr>
          <a:xfrm>
            <a:off x="1470660" y="3377721"/>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33" name="Google Shape;233;g5e30da15e4_0_463"/>
          <p:cNvSpPr txBox="1">
            <a:spLocks noGrp="1"/>
          </p:cNvSpPr>
          <p:nvPr>
            <p:ph type="body" idx="3"/>
          </p:nvPr>
        </p:nvSpPr>
        <p:spPr>
          <a:xfrm>
            <a:off x="1470660" y="4551064"/>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34" name="Google Shape;234;g5e30da15e4_0_463"/>
          <p:cNvSpPr txBox="1">
            <a:spLocks noGrp="1"/>
          </p:cNvSpPr>
          <p:nvPr>
            <p:ph type="body" idx="4"/>
          </p:nvPr>
        </p:nvSpPr>
        <p:spPr>
          <a:xfrm>
            <a:off x="1470660" y="5724407"/>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pic>
        <p:nvPicPr>
          <p:cNvPr id="235" name="Google Shape;235;g5e30da15e4_0_463"/>
          <p:cNvPicPr preferRelativeResize="0"/>
          <p:nvPr/>
        </p:nvPicPr>
        <p:blipFill rotWithShape="1">
          <a:blip r:embed="rId4">
            <a:alphaModFix/>
          </a:blip>
          <a:srcRect/>
          <a:stretch/>
        </p:blipFill>
        <p:spPr>
          <a:xfrm>
            <a:off x="2870200" y="1186581"/>
            <a:ext cx="4819923" cy="365760"/>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236"/>
        <p:cNvGrpSpPr/>
        <p:nvPr/>
      </p:nvGrpSpPr>
      <p:grpSpPr>
        <a:xfrm>
          <a:off x="0" y="0"/>
          <a:ext cx="0" cy="0"/>
          <a:chOff x="0" y="0"/>
          <a:chExt cx="0" cy="0"/>
        </a:xfrm>
      </p:grpSpPr>
      <p:pic>
        <p:nvPicPr>
          <p:cNvPr id="237" name="Google Shape;237;g5e30da15e4_0_472" descr="A picture containing water, outdoo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38" name="Google Shape;238;g5e30da15e4_0_472"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239" name="Google Shape;239;g5e30da15e4_0_472"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240" name="Google Shape;240;g5e30da15e4_0_472"/>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lvl1pPr marL="457200" lvl="0" indent="-406400" algn="ctr"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241"/>
        <p:cNvGrpSpPr/>
        <p:nvPr/>
      </p:nvGrpSpPr>
      <p:grpSpPr>
        <a:xfrm>
          <a:off x="0" y="0"/>
          <a:ext cx="0" cy="0"/>
          <a:chOff x="0" y="0"/>
          <a:chExt cx="0" cy="0"/>
        </a:xfrm>
      </p:grpSpPr>
      <p:pic>
        <p:nvPicPr>
          <p:cNvPr id="242" name="Google Shape;242;g5e30da15e4_0_477" descr="A close up of a logo&#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43" name="Google Shape;243;g5e30da15e4_0_477"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44" name="Google Shape;244;g5e30da15e4_0_477"/>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45" name="Google Shape;245;g5e30da15e4_0_477"/>
          <p:cNvSpPr txBox="1">
            <a:spLocks noGrp="1"/>
          </p:cNvSpPr>
          <p:nvPr>
            <p:ph type="body" idx="1"/>
          </p:nvPr>
        </p:nvSpPr>
        <p:spPr>
          <a:xfrm>
            <a:off x="1902091" y="1808291"/>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You Already Know">
  <p:cSld name="You Already Know">
    <p:spTree>
      <p:nvGrpSpPr>
        <p:cNvPr id="1" name="Shape 23"/>
        <p:cNvGrpSpPr/>
        <p:nvPr/>
      </p:nvGrpSpPr>
      <p:grpSpPr>
        <a:xfrm>
          <a:off x="0" y="0"/>
          <a:ext cx="0" cy="0"/>
          <a:chOff x="0" y="0"/>
          <a:chExt cx="0" cy="0"/>
        </a:xfrm>
      </p:grpSpPr>
      <p:pic>
        <p:nvPicPr>
          <p:cNvPr id="24" name="Google Shape;24;p24" descr="A screenshot of a compute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25" name="Google Shape;25;p24" descr="A picture containing object&#10;&#10;Description automatically generated"/>
          <p:cNvPicPr preferRelativeResize="0"/>
          <p:nvPr/>
        </p:nvPicPr>
        <p:blipFill rotWithShape="1">
          <a:blip r:embed="rId3">
            <a:alphaModFix/>
          </a:blip>
          <a:srcRect/>
          <a:stretch/>
        </p:blipFill>
        <p:spPr>
          <a:xfrm>
            <a:off x="0" y="228487"/>
            <a:ext cx="16255999" cy="8687026"/>
          </a:xfrm>
          <a:prstGeom prst="rect">
            <a:avLst/>
          </a:prstGeom>
          <a:noFill/>
          <a:ln>
            <a:noFill/>
          </a:ln>
        </p:spPr>
      </p:pic>
      <p:pic>
        <p:nvPicPr>
          <p:cNvPr id="26" name="Google Shape;26;p24" descr="A close up of a logo&#10;&#10;Description automatically generated"/>
          <p:cNvPicPr preferRelativeResize="0"/>
          <p:nvPr/>
        </p:nvPicPr>
        <p:blipFill rotWithShape="1">
          <a:blip r:embed="rId4">
            <a:alphaModFix/>
          </a:blip>
          <a:srcRect/>
          <a:stretch/>
        </p:blipFill>
        <p:spPr>
          <a:xfrm>
            <a:off x="0" y="0"/>
            <a:ext cx="16256000" cy="9144000"/>
          </a:xfrm>
          <a:prstGeom prst="rect">
            <a:avLst/>
          </a:prstGeom>
          <a:noFill/>
          <a:ln>
            <a:noFill/>
          </a:ln>
        </p:spPr>
      </p:pic>
      <p:sp>
        <p:nvSpPr>
          <p:cNvPr id="27" name="Google Shape;27;p24"/>
          <p:cNvSpPr txBox="1">
            <a:spLocks noGrp="1"/>
          </p:cNvSpPr>
          <p:nvPr>
            <p:ph type="body" idx="1"/>
          </p:nvPr>
        </p:nvSpPr>
        <p:spPr>
          <a:xfrm>
            <a:off x="1453243" y="2244767"/>
            <a:ext cx="13209814"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8" name="Google Shape;28;p24"/>
          <p:cNvSpPr/>
          <p:nvPr/>
        </p:nvSpPr>
        <p:spPr>
          <a:xfrm>
            <a:off x="5718038" y="569353"/>
            <a:ext cx="4819925"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You Already Know</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246"/>
        <p:cNvGrpSpPr/>
        <p:nvPr/>
      </p:nvGrpSpPr>
      <p:grpSpPr>
        <a:xfrm>
          <a:off x="0" y="0"/>
          <a:ext cx="0" cy="0"/>
          <a:chOff x="0" y="0"/>
          <a:chExt cx="0" cy="0"/>
        </a:xfrm>
      </p:grpSpPr>
      <p:pic>
        <p:nvPicPr>
          <p:cNvPr id="247" name="Google Shape;247;g5e30da15e4_0_482"/>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48" name="Google Shape;248;g5e30da15e4_0_482"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49" name="Google Shape;249;g5e30da15e4_0_482"/>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50" name="Google Shape;250;g5e30da15e4_0_482"/>
          <p:cNvSpPr txBox="1">
            <a:spLocks noGrp="1"/>
          </p:cNvSpPr>
          <p:nvPr>
            <p:ph type="title"/>
          </p:nvPr>
        </p:nvSpPr>
        <p:spPr>
          <a:xfrm>
            <a:off x="0" y="539514"/>
            <a:ext cx="16256100" cy="6651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51" name="Google Shape;251;g5e30da15e4_0_482"/>
          <p:cNvSpPr txBox="1">
            <a:spLocks noGrp="1"/>
          </p:cNvSpPr>
          <p:nvPr>
            <p:ph type="body" idx="1"/>
          </p:nvPr>
        </p:nvSpPr>
        <p:spPr>
          <a:xfrm>
            <a:off x="4699001" y="1770191"/>
            <a:ext cx="99567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252"/>
        <p:cNvGrpSpPr/>
        <p:nvPr/>
      </p:nvGrpSpPr>
      <p:grpSpPr>
        <a:xfrm>
          <a:off x="0" y="0"/>
          <a:ext cx="0" cy="0"/>
          <a:chOff x="0" y="0"/>
          <a:chExt cx="0" cy="0"/>
        </a:xfrm>
      </p:grpSpPr>
      <p:pic>
        <p:nvPicPr>
          <p:cNvPr id="253" name="Google Shape;253;g5e30da15e4_0_488"/>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54" name="Google Shape;254;g5e30da15e4_0_488"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55" name="Google Shape;255;g5e30da15e4_0_488"/>
          <p:cNvSpPr/>
          <p:nvPr/>
        </p:nvSpPr>
        <p:spPr>
          <a:xfrm>
            <a:off x="8128000" y="4310390"/>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Knowledge Check</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1_quiz content">
  <p:cSld name="1_quiz content">
    <p:spTree>
      <p:nvGrpSpPr>
        <p:cNvPr id="1" name="Shape 256"/>
        <p:cNvGrpSpPr/>
        <p:nvPr/>
      </p:nvGrpSpPr>
      <p:grpSpPr>
        <a:xfrm>
          <a:off x="0" y="0"/>
          <a:ext cx="0" cy="0"/>
          <a:chOff x="0" y="0"/>
          <a:chExt cx="0" cy="0"/>
        </a:xfrm>
      </p:grpSpPr>
      <p:pic>
        <p:nvPicPr>
          <p:cNvPr id="257" name="Google Shape;257;g5e30da15e4_0_492"/>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58" name="Google Shape;258;g5e30da15e4_0_492"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59" name="Google Shape;259;g5e30da15e4_0_492"/>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260" name="Google Shape;260;g5e30da15e4_0_492"/>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61" name="Google Shape;261;g5e30da15e4_0_492"/>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62" name="Google Shape;262;g5e30da15e4_0_492"/>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263" name="Google Shape;263;g5e30da15e4_0_492"/>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264" name="Google Shape;264;g5e30da15e4_0_492"/>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265" name="Google Shape;265;g5e30da15e4_0_492"/>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266" name="Google Shape;266;g5e30da15e4_0_492"/>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67" name="Google Shape;267;g5e30da15e4_0_492"/>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68" name="Google Shape;268;g5e30da15e4_0_492"/>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69" name="Google Shape;269;g5e30da15e4_0_492"/>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1_quiz ans">
  <p:cSld name="1_quiz ans">
    <p:spTree>
      <p:nvGrpSpPr>
        <p:cNvPr id="1" name="Shape 270"/>
        <p:cNvGrpSpPr/>
        <p:nvPr/>
      </p:nvGrpSpPr>
      <p:grpSpPr>
        <a:xfrm>
          <a:off x="0" y="0"/>
          <a:ext cx="0" cy="0"/>
          <a:chOff x="0" y="0"/>
          <a:chExt cx="0" cy="0"/>
        </a:xfrm>
      </p:grpSpPr>
      <p:pic>
        <p:nvPicPr>
          <p:cNvPr id="271" name="Google Shape;271;g5e30da15e4_0_506"/>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72" name="Google Shape;272;g5e30da15e4_0_506"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273" name="Google Shape;273;g5e30da15e4_0_506"/>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274" name="Google Shape;274;g5e30da15e4_0_506"/>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75" name="Google Shape;275;g5e30da15e4_0_506"/>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76" name="Google Shape;276;g5e30da15e4_0_506"/>
          <p:cNvSpPr txBox="1">
            <a:spLocks noGrp="1"/>
          </p:cNvSpPr>
          <p:nvPr>
            <p:ph type="body" idx="3"/>
          </p:nvPr>
        </p:nvSpPr>
        <p:spPr>
          <a:xfrm>
            <a:off x="670033" y="7935120"/>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77" name="Google Shape;277;g5e30da15e4_0_506"/>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278" name="Google Shape;278;g5e30da15e4_0_506"/>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279" name="Google Shape;279;g5e30da15e4_0_506"/>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80" name="Google Shape;280;g5e30da15e4_0_506"/>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281" name="Google Shape;281;g5e30da15e4_0_506"/>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282" name="Google Shape;282;g5e30da15e4_0_506"/>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283" name="Google Shape;283;g5e30da15e4_0_506"/>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284" name="Google Shape;284;g5e30da15e4_0_506"/>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85" name="Google Shape;285;g5e30da15e4_0_506"/>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86" name="Google Shape;286;g5e30da15e4_0_506"/>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87" name="Google Shape;287;g5e30da15e4_0_506"/>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288"/>
        <p:cNvGrpSpPr/>
        <p:nvPr/>
      </p:nvGrpSpPr>
      <p:grpSpPr>
        <a:xfrm>
          <a:off x="0" y="0"/>
          <a:ext cx="0" cy="0"/>
          <a:chOff x="0" y="0"/>
          <a:chExt cx="0" cy="0"/>
        </a:xfrm>
      </p:grpSpPr>
      <p:pic>
        <p:nvPicPr>
          <p:cNvPr id="289" name="Google Shape;289;g5e30da15e4_0_524" descr="A close up of a sign&#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90" name="Google Shape;290;g5e30da15e4_0_524"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291" name="Google Shape;291;g5e30da15e4_0_524"/>
          <p:cNvPicPr preferRelativeResize="0"/>
          <p:nvPr/>
        </p:nvPicPr>
        <p:blipFill rotWithShape="1">
          <a:blip r:embed="rId4">
            <a:alphaModFix/>
          </a:blip>
          <a:srcRect/>
          <a:stretch/>
        </p:blipFill>
        <p:spPr>
          <a:xfrm>
            <a:off x="3302000" y="1186581"/>
            <a:ext cx="3975101" cy="365760"/>
          </a:xfrm>
          <a:prstGeom prst="rect">
            <a:avLst/>
          </a:prstGeom>
          <a:noFill/>
          <a:ln>
            <a:noFill/>
          </a:ln>
        </p:spPr>
      </p:pic>
      <p:sp>
        <p:nvSpPr>
          <p:cNvPr id="292" name="Google Shape;292;g5e30da15e4_0_524"/>
          <p:cNvSpPr/>
          <p:nvPr/>
        </p:nvSpPr>
        <p:spPr>
          <a:xfrm>
            <a:off x="2747395" y="769174"/>
            <a:ext cx="4819800" cy="523200"/>
          </a:xfrm>
          <a:prstGeom prst="rect">
            <a:avLst/>
          </a:prstGeom>
          <a:noFill/>
          <a:ln>
            <a:noFill/>
          </a:ln>
        </p:spPr>
        <p:txBody>
          <a:bodyPr spcFirstLastPara="1" wrap="square" lIns="91425" tIns="45700" rIns="91425" bIns="45700" anchor="t" anchorCtr="0">
            <a:noAutofit/>
          </a:bodyPr>
          <a:lstStyle/>
          <a:p>
            <a:pPr marL="457200" marR="0" lvl="0" indent="-2286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Key Takeaways</a:t>
            </a:r>
            <a:endParaRPr sz="1400" b="0" i="0" u="none" strike="noStrike" cap="none">
              <a:solidFill>
                <a:srgbClr val="000000"/>
              </a:solidFill>
              <a:latin typeface="Arial"/>
              <a:ea typeface="Arial"/>
              <a:cs typeface="Arial"/>
              <a:sym typeface="Arial"/>
            </a:endParaRPr>
          </a:p>
        </p:txBody>
      </p:sp>
      <p:sp>
        <p:nvSpPr>
          <p:cNvPr id="293" name="Google Shape;293;g5e30da15e4_0_524"/>
          <p:cNvSpPr txBox="1">
            <a:spLocks noGrp="1"/>
          </p:cNvSpPr>
          <p:nvPr>
            <p:ph type="body" idx="1"/>
          </p:nvPr>
        </p:nvSpPr>
        <p:spPr>
          <a:xfrm>
            <a:off x="1432121" y="2180141"/>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94" name="Google Shape;294;g5e30da15e4_0_524"/>
          <p:cNvSpPr txBox="1">
            <a:spLocks noGrp="1"/>
          </p:cNvSpPr>
          <p:nvPr>
            <p:ph type="body" idx="2"/>
          </p:nvPr>
        </p:nvSpPr>
        <p:spPr>
          <a:xfrm>
            <a:off x="1432121" y="3372838"/>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95" name="Google Shape;295;g5e30da15e4_0_524"/>
          <p:cNvSpPr txBox="1">
            <a:spLocks noGrp="1"/>
          </p:cNvSpPr>
          <p:nvPr>
            <p:ph type="body" idx="3"/>
          </p:nvPr>
        </p:nvSpPr>
        <p:spPr>
          <a:xfrm>
            <a:off x="1432121" y="4565535"/>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296" name="Google Shape;296;g5e30da15e4_0_524"/>
          <p:cNvSpPr txBox="1">
            <a:spLocks noGrp="1"/>
          </p:cNvSpPr>
          <p:nvPr>
            <p:ph type="body" idx="4"/>
          </p:nvPr>
        </p:nvSpPr>
        <p:spPr>
          <a:xfrm>
            <a:off x="1432121" y="5758233"/>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297"/>
        <p:cNvGrpSpPr/>
        <p:nvPr/>
      </p:nvGrpSpPr>
      <p:grpSpPr>
        <a:xfrm>
          <a:off x="0" y="0"/>
          <a:ext cx="0" cy="0"/>
          <a:chOff x="0" y="0"/>
          <a:chExt cx="0" cy="0"/>
        </a:xfrm>
      </p:grpSpPr>
      <p:pic>
        <p:nvPicPr>
          <p:cNvPr id="298" name="Google Shape;298;g5e30da15e4_0_533" descr="A screenshot of a compu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299" name="Google Shape;299;g5e30da15e4_0_533"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300" name="Google Shape;300;g5e30da15e4_0_533"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301" name="Google Shape;301;g5e30da15e4_0_533"/>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302" name="Google Shape;302;g5e30da15e4_0_533"/>
          <p:cNvSpPr txBox="1">
            <a:spLocks noGrp="1"/>
          </p:cNvSpPr>
          <p:nvPr>
            <p:ph type="body" idx="1"/>
          </p:nvPr>
        </p:nvSpPr>
        <p:spPr>
          <a:xfrm>
            <a:off x="1902091" y="2363465"/>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Unassisted Practice">
  <p:cSld name="Unassisted Practice">
    <p:spTree>
      <p:nvGrpSpPr>
        <p:cNvPr id="1" name="Shape 303"/>
        <p:cNvGrpSpPr/>
        <p:nvPr/>
      </p:nvGrpSpPr>
      <p:grpSpPr>
        <a:xfrm>
          <a:off x="0" y="0"/>
          <a:ext cx="0" cy="0"/>
          <a:chOff x="0" y="0"/>
          <a:chExt cx="0" cy="0"/>
        </a:xfrm>
      </p:grpSpPr>
      <p:pic>
        <p:nvPicPr>
          <p:cNvPr id="304" name="Google Shape;304;g5e30da15e4_0_539" descr="A screenshot of a compu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05" name="Google Shape;305;g5e30da15e4_0_53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306" name="Google Shape;306;g5e30da15e4_0_539"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307" name="Google Shape;307;g5e30da15e4_0_539"/>
          <p:cNvSpPr txBox="1">
            <a:spLocks noGrp="1"/>
          </p:cNvSpPr>
          <p:nvPr>
            <p:ph type="body" idx="1"/>
          </p:nvPr>
        </p:nvSpPr>
        <p:spPr>
          <a:xfrm>
            <a:off x="1902091" y="2363465"/>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08" name="Google Shape;308;g5e30da15e4_0_539"/>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ourse-end Project">
  <p:cSld name="Course-end Project">
    <p:spTree>
      <p:nvGrpSpPr>
        <p:cNvPr id="1" name="Shape 309"/>
        <p:cNvGrpSpPr/>
        <p:nvPr/>
      </p:nvGrpSpPr>
      <p:grpSpPr>
        <a:xfrm>
          <a:off x="0" y="0"/>
          <a:ext cx="0" cy="0"/>
          <a:chOff x="0" y="0"/>
          <a:chExt cx="0" cy="0"/>
        </a:xfrm>
      </p:grpSpPr>
      <p:pic>
        <p:nvPicPr>
          <p:cNvPr id="310" name="Google Shape;310;g5e30da15e4_0_545"/>
          <p:cNvPicPr preferRelativeResize="0"/>
          <p:nvPr/>
        </p:nvPicPr>
        <p:blipFill rotWithShape="1">
          <a:blip r:embed="rId2">
            <a:alphaModFix/>
          </a:blip>
          <a:srcRect/>
          <a:stretch/>
        </p:blipFill>
        <p:spPr>
          <a:xfrm>
            <a:off x="0" y="0"/>
            <a:ext cx="16256002" cy="9143998"/>
          </a:xfrm>
          <a:prstGeom prst="rect">
            <a:avLst/>
          </a:prstGeom>
          <a:noFill/>
          <a:ln>
            <a:noFill/>
          </a:ln>
        </p:spPr>
      </p:pic>
      <p:pic>
        <p:nvPicPr>
          <p:cNvPr id="311" name="Google Shape;311;g5e30da15e4_0_545"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12" name="Google Shape;312;g5e30da15e4_0_545"/>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13" name="Google Shape;313;g5e30da15e4_0_545"/>
          <p:cNvSpPr txBox="1">
            <a:spLocks noGrp="1"/>
          </p:cNvSpPr>
          <p:nvPr>
            <p:ph type="title"/>
          </p:nvPr>
        </p:nvSpPr>
        <p:spPr>
          <a:xfrm>
            <a:off x="0" y="539514"/>
            <a:ext cx="16256100" cy="6651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14" name="Google Shape;314;g5e30da15e4_0_545"/>
          <p:cNvSpPr txBox="1">
            <a:spLocks noGrp="1"/>
          </p:cNvSpPr>
          <p:nvPr>
            <p:ph type="body" idx="1"/>
          </p:nvPr>
        </p:nvSpPr>
        <p:spPr>
          <a:xfrm>
            <a:off x="4699001" y="1770191"/>
            <a:ext cx="99567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efore the Next Class">
  <p:cSld name="Before the Next Class">
    <p:spTree>
      <p:nvGrpSpPr>
        <p:cNvPr id="1" name="Shape 315"/>
        <p:cNvGrpSpPr/>
        <p:nvPr/>
      </p:nvGrpSpPr>
      <p:grpSpPr>
        <a:xfrm>
          <a:off x="0" y="0"/>
          <a:ext cx="0" cy="0"/>
          <a:chOff x="0" y="0"/>
          <a:chExt cx="0" cy="0"/>
        </a:xfrm>
      </p:grpSpPr>
      <p:pic>
        <p:nvPicPr>
          <p:cNvPr id="316" name="Google Shape;316;g5e30da15e4_0_551" descr="A picture containing water, outdoo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17" name="Google Shape;317;g5e30da15e4_0_551"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18" name="Google Shape;318;g5e30da15e4_0_551"/>
          <p:cNvSpPr/>
          <p:nvPr/>
        </p:nvSpPr>
        <p:spPr>
          <a:xfrm>
            <a:off x="663026" y="1342072"/>
            <a:ext cx="90465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19" name="Google Shape;319;g5e30da15e4_0_551"/>
          <p:cNvSpPr txBox="1">
            <a:spLocks noGrp="1"/>
          </p:cNvSpPr>
          <p:nvPr>
            <p:ph type="body" idx="1"/>
          </p:nvPr>
        </p:nvSpPr>
        <p:spPr>
          <a:xfrm>
            <a:off x="1120875" y="1808291"/>
            <a:ext cx="80925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20" name="Google Shape;320;g5e30da15e4_0_551"/>
          <p:cNvSpPr/>
          <p:nvPr/>
        </p:nvSpPr>
        <p:spPr>
          <a:xfrm>
            <a:off x="2464058" y="762715"/>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Before the Next Class</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What Next?">
  <p:cSld name="What Next?">
    <p:spTree>
      <p:nvGrpSpPr>
        <p:cNvPr id="1" name="Shape 321"/>
        <p:cNvGrpSpPr/>
        <p:nvPr/>
      </p:nvGrpSpPr>
      <p:grpSpPr>
        <a:xfrm>
          <a:off x="0" y="0"/>
          <a:ext cx="0" cy="0"/>
          <a:chOff x="0" y="0"/>
          <a:chExt cx="0" cy="0"/>
        </a:xfrm>
      </p:grpSpPr>
      <p:pic>
        <p:nvPicPr>
          <p:cNvPr id="322" name="Google Shape;322;g5e30da15e4_0_557" descr="A picture containing water, outdoo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23" name="Google Shape;323;g5e30da15e4_0_557"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24" name="Google Shape;324;g5e30da15e4_0_557"/>
          <p:cNvSpPr/>
          <p:nvPr/>
        </p:nvSpPr>
        <p:spPr>
          <a:xfrm>
            <a:off x="663026" y="1342072"/>
            <a:ext cx="90465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5" name="Google Shape;325;g5e30da15e4_0_557"/>
          <p:cNvSpPr txBox="1">
            <a:spLocks noGrp="1"/>
          </p:cNvSpPr>
          <p:nvPr>
            <p:ph type="body" idx="1"/>
          </p:nvPr>
        </p:nvSpPr>
        <p:spPr>
          <a:xfrm>
            <a:off x="1120875" y="1808291"/>
            <a:ext cx="80925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26" name="Google Shape;326;g5e30da15e4_0_557"/>
          <p:cNvSpPr/>
          <p:nvPr/>
        </p:nvSpPr>
        <p:spPr>
          <a:xfrm>
            <a:off x="2464058" y="762715"/>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What Next?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Recap">
  <p:cSld name="Recap">
    <p:spTree>
      <p:nvGrpSpPr>
        <p:cNvPr id="1" name="Shape 29"/>
        <p:cNvGrpSpPr/>
        <p:nvPr/>
      </p:nvGrpSpPr>
      <p:grpSpPr>
        <a:xfrm>
          <a:off x="0" y="0"/>
          <a:ext cx="0" cy="0"/>
          <a:chOff x="0" y="0"/>
          <a:chExt cx="0" cy="0"/>
        </a:xfrm>
      </p:grpSpPr>
      <p:pic>
        <p:nvPicPr>
          <p:cNvPr id="30" name="Google Shape;30;p25"/>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31" name="Google Shape;31;p25"/>
          <p:cNvPicPr preferRelativeResize="0"/>
          <p:nvPr/>
        </p:nvPicPr>
        <p:blipFill rotWithShape="1">
          <a:blip r:embed="rId3">
            <a:alphaModFix/>
          </a:blip>
          <a:srcRect/>
          <a:stretch/>
        </p:blipFill>
        <p:spPr>
          <a:xfrm>
            <a:off x="0" y="324852"/>
            <a:ext cx="16256000" cy="9144000"/>
          </a:xfrm>
          <a:prstGeom prst="rect">
            <a:avLst/>
          </a:prstGeom>
          <a:noFill/>
          <a:ln>
            <a:noFill/>
          </a:ln>
        </p:spPr>
      </p:pic>
      <p:pic>
        <p:nvPicPr>
          <p:cNvPr id="32" name="Google Shape;32;p25" descr="A close up of a logo&#10;&#10;Description automatically generated"/>
          <p:cNvPicPr preferRelativeResize="0"/>
          <p:nvPr/>
        </p:nvPicPr>
        <p:blipFill rotWithShape="1">
          <a:blip r:embed="rId4">
            <a:alphaModFix/>
          </a:blip>
          <a:srcRect/>
          <a:stretch/>
        </p:blipFill>
        <p:spPr>
          <a:xfrm>
            <a:off x="0" y="0"/>
            <a:ext cx="16256000" cy="9144000"/>
          </a:xfrm>
          <a:prstGeom prst="rect">
            <a:avLst/>
          </a:prstGeom>
          <a:noFill/>
          <a:ln>
            <a:noFill/>
          </a:ln>
        </p:spPr>
      </p:pic>
      <p:sp>
        <p:nvSpPr>
          <p:cNvPr id="33" name="Google Shape;33;p25"/>
          <p:cNvSpPr txBox="1">
            <a:spLocks noGrp="1"/>
          </p:cNvSpPr>
          <p:nvPr>
            <p:ph type="body" idx="1"/>
          </p:nvPr>
        </p:nvSpPr>
        <p:spPr>
          <a:xfrm>
            <a:off x="1632860" y="1987907"/>
            <a:ext cx="9405257"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4" name="Google Shape;34;p25"/>
          <p:cNvSpPr/>
          <p:nvPr/>
        </p:nvSpPr>
        <p:spPr>
          <a:xfrm rot="-3026872">
            <a:off x="-270651" y="848918"/>
            <a:ext cx="2404969"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Recap</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Recap">
  <p:cSld name="Recap">
    <p:spTree>
      <p:nvGrpSpPr>
        <p:cNvPr id="1" name="Shape 327"/>
        <p:cNvGrpSpPr/>
        <p:nvPr/>
      </p:nvGrpSpPr>
      <p:grpSpPr>
        <a:xfrm>
          <a:off x="0" y="0"/>
          <a:ext cx="0" cy="0"/>
          <a:chOff x="0" y="0"/>
          <a:chExt cx="0" cy="0"/>
        </a:xfrm>
      </p:grpSpPr>
      <p:pic>
        <p:nvPicPr>
          <p:cNvPr id="328" name="Google Shape;328;g5e30da15e4_0_563"/>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29" name="Google Shape;329;g5e30da15e4_0_563"/>
          <p:cNvPicPr preferRelativeResize="0"/>
          <p:nvPr/>
        </p:nvPicPr>
        <p:blipFill rotWithShape="1">
          <a:blip r:embed="rId3">
            <a:alphaModFix/>
          </a:blip>
          <a:srcRect/>
          <a:stretch/>
        </p:blipFill>
        <p:spPr>
          <a:xfrm>
            <a:off x="0" y="324852"/>
            <a:ext cx="16256002" cy="9144001"/>
          </a:xfrm>
          <a:prstGeom prst="rect">
            <a:avLst/>
          </a:prstGeom>
          <a:noFill/>
          <a:ln>
            <a:noFill/>
          </a:ln>
        </p:spPr>
      </p:pic>
      <p:pic>
        <p:nvPicPr>
          <p:cNvPr id="330" name="Google Shape;330;g5e30da15e4_0_563"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331" name="Google Shape;331;g5e30da15e4_0_563"/>
          <p:cNvSpPr txBox="1">
            <a:spLocks noGrp="1"/>
          </p:cNvSpPr>
          <p:nvPr>
            <p:ph type="body" idx="1"/>
          </p:nvPr>
        </p:nvSpPr>
        <p:spPr>
          <a:xfrm>
            <a:off x="1632860" y="1987907"/>
            <a:ext cx="94053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32" name="Google Shape;332;g5e30da15e4_0_563"/>
          <p:cNvSpPr/>
          <p:nvPr/>
        </p:nvSpPr>
        <p:spPr>
          <a:xfrm rot="-3026765">
            <a:off x="-270691" y="849011"/>
            <a:ext cx="2404978" cy="43086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Recap</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333"/>
        <p:cNvGrpSpPr/>
        <p:nvPr/>
      </p:nvGrpSpPr>
      <p:grpSpPr>
        <a:xfrm>
          <a:off x="0" y="0"/>
          <a:ext cx="0" cy="0"/>
          <a:chOff x="0" y="0"/>
          <a:chExt cx="0" cy="0"/>
        </a:xfrm>
      </p:grpSpPr>
      <p:pic>
        <p:nvPicPr>
          <p:cNvPr id="334" name="Google Shape;334;g5e30da15e4_0_569"/>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35" name="Google Shape;335;g5e30da15e4_0_56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36" name="Google Shape;336;g5e30da15e4_0_569"/>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337" name="Google Shape;337;g5e30da15e4_0_569"/>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38" name="Google Shape;338;g5e30da15e4_0_569"/>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39" name="Google Shape;339;g5e30da15e4_0_569"/>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340" name="Google Shape;340;g5e30da15e4_0_569"/>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341" name="Google Shape;341;g5e30da15e4_0_569"/>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42" name="Google Shape;342;g5e30da15e4_0_569"/>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343"/>
        <p:cNvGrpSpPr/>
        <p:nvPr/>
      </p:nvGrpSpPr>
      <p:grpSpPr>
        <a:xfrm>
          <a:off x="0" y="0"/>
          <a:ext cx="0" cy="0"/>
          <a:chOff x="0" y="0"/>
          <a:chExt cx="0" cy="0"/>
        </a:xfrm>
      </p:grpSpPr>
      <p:pic>
        <p:nvPicPr>
          <p:cNvPr id="344" name="Google Shape;344;g5e30da15e4_0_579"/>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45" name="Google Shape;345;g5e30da15e4_0_57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46" name="Google Shape;346;g5e30da15e4_0_579"/>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347" name="Google Shape;347;g5e30da15e4_0_579"/>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48" name="Google Shape;348;g5e30da15e4_0_579"/>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49" name="Google Shape;349;g5e30da15e4_0_579"/>
          <p:cNvSpPr txBox="1">
            <a:spLocks noGrp="1"/>
          </p:cNvSpPr>
          <p:nvPr>
            <p:ph type="body" idx="3"/>
          </p:nvPr>
        </p:nvSpPr>
        <p:spPr>
          <a:xfrm>
            <a:off x="670033" y="7935120"/>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50" name="Google Shape;350;g5e30da15e4_0_579"/>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351" name="Google Shape;351;g5e30da15e4_0_579"/>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352" name="Google Shape;352;g5e30da15e4_0_579"/>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53" name="Google Shape;353;g5e30da15e4_0_579"/>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354" name="Google Shape;354;g5e30da15e4_0_579"/>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355" name="Google Shape;355;g5e30da15e4_0_579"/>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56" name="Google Shape;356;g5e30da15e4_0_579"/>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1_quiz content">
  <p:cSld name="3_quiz content">
    <p:spTree>
      <p:nvGrpSpPr>
        <p:cNvPr id="1" name="Shape 357"/>
        <p:cNvGrpSpPr/>
        <p:nvPr/>
      </p:nvGrpSpPr>
      <p:grpSpPr>
        <a:xfrm>
          <a:off x="0" y="0"/>
          <a:ext cx="0" cy="0"/>
          <a:chOff x="0" y="0"/>
          <a:chExt cx="0" cy="0"/>
        </a:xfrm>
      </p:grpSpPr>
      <p:pic>
        <p:nvPicPr>
          <p:cNvPr id="358" name="Google Shape;358;g5e30da15e4_0_593"/>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59" name="Google Shape;359;g5e30da15e4_0_593"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60" name="Google Shape;360;g5e30da15e4_0_593"/>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361" name="Google Shape;361;g5e30da15e4_0_593"/>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62" name="Google Shape;362;g5e30da15e4_0_593"/>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63" name="Google Shape;363;g5e30da15e4_0_593"/>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364" name="Google Shape;364;g5e30da15e4_0_593"/>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365" name="Google Shape;365;g5e30da15e4_0_593"/>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366" name="Google Shape;366;g5e30da15e4_0_593"/>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367" name="Google Shape;367;g5e30da15e4_0_593"/>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68" name="Google Shape;368;g5e30da15e4_0_593"/>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69" name="Google Shape;369;g5e30da15e4_0_593"/>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70" name="Google Shape;370;g5e30da15e4_0_593"/>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71" name="Google Shape;371;g5e30da15e4_0_593"/>
          <p:cNvSpPr txBox="1"/>
          <p:nvPr/>
        </p:nvSpPr>
        <p:spPr>
          <a:xfrm>
            <a:off x="1716761"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372" name="Google Shape;372;g5e30da15e4_0_593"/>
          <p:cNvSpPr txBox="1">
            <a:spLocks noGrp="1"/>
          </p:cNvSpPr>
          <p:nvPr>
            <p:ph type="body" idx="7"/>
          </p:nvPr>
        </p:nvSpPr>
        <p:spPr>
          <a:xfrm>
            <a:off x="2329744" y="6118963"/>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1_quiz ans">
  <p:cSld name="3_quiz ans">
    <p:spTree>
      <p:nvGrpSpPr>
        <p:cNvPr id="1" name="Shape 373"/>
        <p:cNvGrpSpPr/>
        <p:nvPr/>
      </p:nvGrpSpPr>
      <p:grpSpPr>
        <a:xfrm>
          <a:off x="0" y="0"/>
          <a:ext cx="0" cy="0"/>
          <a:chOff x="0" y="0"/>
          <a:chExt cx="0" cy="0"/>
        </a:xfrm>
      </p:grpSpPr>
      <p:pic>
        <p:nvPicPr>
          <p:cNvPr id="374" name="Google Shape;374;g5e30da15e4_0_609"/>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375" name="Google Shape;375;g5e30da15e4_0_60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376" name="Google Shape;376;g5e30da15e4_0_609"/>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377" name="Google Shape;377;g5e30da15e4_0_609"/>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78" name="Google Shape;378;g5e30da15e4_0_609"/>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79" name="Google Shape;379;g5e30da15e4_0_609"/>
          <p:cNvSpPr txBox="1">
            <a:spLocks noGrp="1"/>
          </p:cNvSpPr>
          <p:nvPr>
            <p:ph type="body" idx="3"/>
          </p:nvPr>
        </p:nvSpPr>
        <p:spPr>
          <a:xfrm>
            <a:off x="670033" y="7935120"/>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80" name="Google Shape;380;g5e30da15e4_0_609"/>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381" name="Google Shape;381;g5e30da15e4_0_609"/>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382" name="Google Shape;382;g5e30da15e4_0_609"/>
          <p:cNvSpPr txBox="1">
            <a:spLocks noGrp="1"/>
          </p:cNvSpPr>
          <p:nvPr>
            <p:ph type="body" idx="4"/>
          </p:nvPr>
        </p:nvSpPr>
        <p:spPr>
          <a:xfrm>
            <a:off x="3328590" y="7334926"/>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83" name="Google Shape;383;g5e30da15e4_0_609"/>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384" name="Google Shape;384;g5e30da15e4_0_609"/>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385" name="Google Shape;385;g5e30da15e4_0_609"/>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386" name="Google Shape;386;g5e30da15e4_0_609"/>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387" name="Google Shape;387;g5e30da15e4_0_609"/>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88" name="Google Shape;388;g5e30da15e4_0_609"/>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89" name="Google Shape;389;g5e30da15e4_0_609"/>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90" name="Google Shape;390;g5e30da15e4_0_609"/>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91" name="Google Shape;391;g5e30da15e4_0_609"/>
          <p:cNvSpPr txBox="1"/>
          <p:nvPr/>
        </p:nvSpPr>
        <p:spPr>
          <a:xfrm>
            <a:off x="1716761"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392" name="Google Shape;392;g5e30da15e4_0_609"/>
          <p:cNvSpPr txBox="1">
            <a:spLocks noGrp="1"/>
          </p:cNvSpPr>
          <p:nvPr>
            <p:ph type="body" idx="9"/>
          </p:nvPr>
        </p:nvSpPr>
        <p:spPr>
          <a:xfrm>
            <a:off x="2329744" y="6118963"/>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399"/>
        <p:cNvGrpSpPr/>
        <p:nvPr/>
      </p:nvGrpSpPr>
      <p:grpSpPr>
        <a:xfrm>
          <a:off x="0" y="0"/>
          <a:ext cx="0" cy="0"/>
          <a:chOff x="0" y="0"/>
          <a:chExt cx="0" cy="0"/>
        </a:xfrm>
      </p:grpSpPr>
      <p:pic>
        <p:nvPicPr>
          <p:cNvPr id="400" name="Google Shape;400;g5f175b0e21_0_41" descr="A picture containing wa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01" name="Google Shape;401;g5f175b0e21_0_41"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402" name="Google Shape;402;g5f175b0e21_0_41"/>
          <p:cNvSpPr txBox="1">
            <a:spLocks noGrp="1"/>
          </p:cNvSpPr>
          <p:nvPr>
            <p:ph type="body" idx="1"/>
          </p:nvPr>
        </p:nvSpPr>
        <p:spPr>
          <a:xfrm>
            <a:off x="3075048" y="4114800"/>
            <a:ext cx="6960000" cy="914400"/>
          </a:xfrm>
          <a:prstGeom prst="rect">
            <a:avLst/>
          </a:prstGeom>
          <a:noFill/>
          <a:ln>
            <a:noFill/>
          </a:ln>
        </p:spPr>
        <p:txBody>
          <a:bodyPr spcFirstLastPara="1" wrap="square" lIns="91425" tIns="91425" rIns="91425" bIns="91425" anchor="t" anchorCtr="0">
            <a:noAutofit/>
          </a:bodyPr>
          <a:lstStyle>
            <a:lvl1pPr marL="457200" lvl="0" indent="-406400" algn="l"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You Already Know">
  <p:cSld name="You Already Know">
    <p:spTree>
      <p:nvGrpSpPr>
        <p:cNvPr id="1" name="Shape 403"/>
        <p:cNvGrpSpPr/>
        <p:nvPr/>
      </p:nvGrpSpPr>
      <p:grpSpPr>
        <a:xfrm>
          <a:off x="0" y="0"/>
          <a:ext cx="0" cy="0"/>
          <a:chOff x="0" y="0"/>
          <a:chExt cx="0" cy="0"/>
        </a:xfrm>
      </p:grpSpPr>
      <p:pic>
        <p:nvPicPr>
          <p:cNvPr id="404" name="Google Shape;404;g5f175b0e21_0_45" descr="A screenshot of a compu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05" name="Google Shape;405;g5f175b0e21_0_45" descr="A picture containing object&#10;&#10;Description automatically generated"/>
          <p:cNvPicPr preferRelativeResize="0"/>
          <p:nvPr/>
        </p:nvPicPr>
        <p:blipFill rotWithShape="1">
          <a:blip r:embed="rId3">
            <a:alphaModFix/>
          </a:blip>
          <a:srcRect/>
          <a:stretch/>
        </p:blipFill>
        <p:spPr>
          <a:xfrm>
            <a:off x="0" y="228487"/>
            <a:ext cx="16255999" cy="8687026"/>
          </a:xfrm>
          <a:prstGeom prst="rect">
            <a:avLst/>
          </a:prstGeom>
          <a:noFill/>
          <a:ln>
            <a:noFill/>
          </a:ln>
        </p:spPr>
      </p:pic>
      <p:pic>
        <p:nvPicPr>
          <p:cNvPr id="406" name="Google Shape;406;g5f175b0e21_0_45"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407" name="Google Shape;407;g5f175b0e21_0_45"/>
          <p:cNvSpPr txBox="1">
            <a:spLocks noGrp="1"/>
          </p:cNvSpPr>
          <p:nvPr>
            <p:ph type="body" idx="1"/>
          </p:nvPr>
        </p:nvSpPr>
        <p:spPr>
          <a:xfrm>
            <a:off x="1453243" y="2244767"/>
            <a:ext cx="132099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08" name="Google Shape;408;g5f175b0e21_0_45"/>
          <p:cNvSpPr/>
          <p:nvPr/>
        </p:nvSpPr>
        <p:spPr>
          <a:xfrm>
            <a:off x="5718038" y="569353"/>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You Already Know</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Recap">
  <p:cSld name="Recap">
    <p:spTree>
      <p:nvGrpSpPr>
        <p:cNvPr id="1" name="Shape 409"/>
        <p:cNvGrpSpPr/>
        <p:nvPr/>
      </p:nvGrpSpPr>
      <p:grpSpPr>
        <a:xfrm>
          <a:off x="0" y="0"/>
          <a:ext cx="0" cy="0"/>
          <a:chOff x="0" y="0"/>
          <a:chExt cx="0" cy="0"/>
        </a:xfrm>
      </p:grpSpPr>
      <p:pic>
        <p:nvPicPr>
          <p:cNvPr id="410" name="Google Shape;410;g5f175b0e21_0_51"/>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11" name="Google Shape;411;g5f175b0e21_0_51"/>
          <p:cNvPicPr preferRelativeResize="0"/>
          <p:nvPr/>
        </p:nvPicPr>
        <p:blipFill rotWithShape="1">
          <a:blip r:embed="rId3">
            <a:alphaModFix/>
          </a:blip>
          <a:srcRect/>
          <a:stretch/>
        </p:blipFill>
        <p:spPr>
          <a:xfrm>
            <a:off x="0" y="324852"/>
            <a:ext cx="16256002" cy="9144001"/>
          </a:xfrm>
          <a:prstGeom prst="rect">
            <a:avLst/>
          </a:prstGeom>
          <a:noFill/>
          <a:ln>
            <a:noFill/>
          </a:ln>
        </p:spPr>
      </p:pic>
      <p:pic>
        <p:nvPicPr>
          <p:cNvPr id="412" name="Google Shape;412;g5f175b0e21_0_51"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413" name="Google Shape;413;g5f175b0e21_0_51"/>
          <p:cNvSpPr txBox="1">
            <a:spLocks noGrp="1"/>
          </p:cNvSpPr>
          <p:nvPr>
            <p:ph type="body" idx="1"/>
          </p:nvPr>
        </p:nvSpPr>
        <p:spPr>
          <a:xfrm>
            <a:off x="1632860" y="1987907"/>
            <a:ext cx="94053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14" name="Google Shape;414;g5f175b0e21_0_51"/>
          <p:cNvSpPr/>
          <p:nvPr/>
        </p:nvSpPr>
        <p:spPr>
          <a:xfrm rot="-3026765">
            <a:off x="-270691" y="849011"/>
            <a:ext cx="2404978" cy="43086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Recap</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A day in the life">
  <p:cSld name="A day in the life">
    <p:spTree>
      <p:nvGrpSpPr>
        <p:cNvPr id="1" name="Shape 415"/>
        <p:cNvGrpSpPr/>
        <p:nvPr/>
      </p:nvGrpSpPr>
      <p:grpSpPr>
        <a:xfrm>
          <a:off x="0" y="0"/>
          <a:ext cx="0" cy="0"/>
          <a:chOff x="0" y="0"/>
          <a:chExt cx="0" cy="0"/>
        </a:xfrm>
      </p:grpSpPr>
      <p:pic>
        <p:nvPicPr>
          <p:cNvPr id="416" name="Google Shape;416;g5f175b0e21_0_57"/>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17" name="Google Shape;417;g5f175b0e21_0_57"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418" name="Google Shape;418;g5f175b0e21_0_57"/>
          <p:cNvSpPr txBox="1">
            <a:spLocks noGrp="1"/>
          </p:cNvSpPr>
          <p:nvPr>
            <p:ph type="body" idx="1"/>
          </p:nvPr>
        </p:nvSpPr>
        <p:spPr>
          <a:xfrm>
            <a:off x="1453243" y="1808291"/>
            <a:ext cx="94053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19" name="Google Shape;419;g5f175b0e21_0_57"/>
          <p:cNvSpPr/>
          <p:nvPr/>
        </p:nvSpPr>
        <p:spPr>
          <a:xfrm>
            <a:off x="2089150" y="569353"/>
            <a:ext cx="120777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rgbClr val="262626"/>
                </a:solidFill>
                <a:latin typeface="Open Sans"/>
                <a:ea typeface="Open Sans"/>
                <a:cs typeface="Open Sans"/>
                <a:sym typeface="Open Sans"/>
              </a:rPr>
              <a:t>A Day in the Life of a Full Stack Developer</a:t>
            </a:r>
            <a:endParaRPr sz="1400" b="0" i="0" u="none" strike="noStrike" cap="none">
              <a:solidFill>
                <a:srgbClr val="262626"/>
              </a:solidFill>
              <a:latin typeface="Arial"/>
              <a:ea typeface="Arial"/>
              <a:cs typeface="Arial"/>
              <a:sym typeface="Arial"/>
            </a:endParaRPr>
          </a:p>
        </p:txBody>
      </p:sp>
      <p:pic>
        <p:nvPicPr>
          <p:cNvPr id="420" name="Google Shape;420;g5f175b0e21_0_57"/>
          <p:cNvPicPr preferRelativeResize="0"/>
          <p:nvPr/>
        </p:nvPicPr>
        <p:blipFill rotWithShape="1">
          <a:blip r:embed="rId4">
            <a:alphaModFix/>
          </a:blip>
          <a:srcRect/>
          <a:stretch/>
        </p:blipFill>
        <p:spPr>
          <a:xfrm>
            <a:off x="2958485" y="1000240"/>
            <a:ext cx="10332954" cy="365760"/>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421"/>
        <p:cNvGrpSpPr/>
        <p:nvPr/>
      </p:nvGrpSpPr>
      <p:grpSpPr>
        <a:xfrm>
          <a:off x="0" y="0"/>
          <a:ext cx="0" cy="0"/>
          <a:chOff x="0" y="0"/>
          <a:chExt cx="0" cy="0"/>
        </a:xfrm>
      </p:grpSpPr>
      <p:pic>
        <p:nvPicPr>
          <p:cNvPr id="422" name="Google Shape;422;g5f175b0e21_0_63" descr="A close up of a sign&#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23" name="Google Shape;423;g5f175b0e21_0_63"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424" name="Google Shape;424;g5f175b0e21_0_63"/>
          <p:cNvSpPr/>
          <p:nvPr/>
        </p:nvSpPr>
        <p:spPr>
          <a:xfrm>
            <a:off x="2747395" y="769174"/>
            <a:ext cx="4819800" cy="523200"/>
          </a:xfrm>
          <a:prstGeom prst="rect">
            <a:avLst/>
          </a:prstGeom>
          <a:noFill/>
          <a:ln>
            <a:noFill/>
          </a:ln>
        </p:spPr>
        <p:txBody>
          <a:bodyPr spcFirstLastPara="1" wrap="square" lIns="91425" tIns="45700" rIns="91425" bIns="45700" anchor="t" anchorCtr="0">
            <a:noAutofit/>
          </a:bodyPr>
          <a:lstStyle/>
          <a:p>
            <a:pPr marL="457200" marR="0" lvl="0" indent="-2286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Learning Objectives</a:t>
            </a:r>
            <a:endParaRPr sz="1400" b="0" i="0" u="none" strike="noStrike" cap="none">
              <a:solidFill>
                <a:srgbClr val="000000"/>
              </a:solidFill>
              <a:latin typeface="Arial"/>
              <a:ea typeface="Arial"/>
              <a:cs typeface="Arial"/>
              <a:sym typeface="Arial"/>
            </a:endParaRPr>
          </a:p>
        </p:txBody>
      </p:sp>
      <p:sp>
        <p:nvSpPr>
          <p:cNvPr id="425" name="Google Shape;425;g5f175b0e21_0_63"/>
          <p:cNvSpPr txBox="1">
            <a:spLocks noGrp="1"/>
          </p:cNvSpPr>
          <p:nvPr>
            <p:ph type="body" idx="1"/>
          </p:nvPr>
        </p:nvSpPr>
        <p:spPr>
          <a:xfrm>
            <a:off x="1470660" y="2204378"/>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26" name="Google Shape;426;g5f175b0e21_0_63"/>
          <p:cNvSpPr txBox="1">
            <a:spLocks noGrp="1"/>
          </p:cNvSpPr>
          <p:nvPr>
            <p:ph type="body" idx="2"/>
          </p:nvPr>
        </p:nvSpPr>
        <p:spPr>
          <a:xfrm>
            <a:off x="1470660" y="3377721"/>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27" name="Google Shape;427;g5f175b0e21_0_63"/>
          <p:cNvSpPr txBox="1">
            <a:spLocks noGrp="1"/>
          </p:cNvSpPr>
          <p:nvPr>
            <p:ph type="body" idx="3"/>
          </p:nvPr>
        </p:nvSpPr>
        <p:spPr>
          <a:xfrm>
            <a:off x="1470660" y="4551064"/>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28" name="Google Shape;428;g5f175b0e21_0_63"/>
          <p:cNvSpPr txBox="1">
            <a:spLocks noGrp="1"/>
          </p:cNvSpPr>
          <p:nvPr>
            <p:ph type="body" idx="4"/>
          </p:nvPr>
        </p:nvSpPr>
        <p:spPr>
          <a:xfrm>
            <a:off x="1470660" y="5724407"/>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pic>
        <p:nvPicPr>
          <p:cNvPr id="429" name="Google Shape;429;g5f175b0e21_0_63"/>
          <p:cNvPicPr preferRelativeResize="0"/>
          <p:nvPr/>
        </p:nvPicPr>
        <p:blipFill rotWithShape="1">
          <a:blip r:embed="rId4">
            <a:alphaModFix/>
          </a:blip>
          <a:srcRect/>
          <a:stretch/>
        </p:blipFill>
        <p:spPr>
          <a:xfrm>
            <a:off x="2870200" y="1186581"/>
            <a:ext cx="4819923" cy="36576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A day in the life">
  <p:cSld name="A day in the life">
    <p:spTree>
      <p:nvGrpSpPr>
        <p:cNvPr id="1" name="Shape 35"/>
        <p:cNvGrpSpPr/>
        <p:nvPr/>
      </p:nvGrpSpPr>
      <p:grpSpPr>
        <a:xfrm>
          <a:off x="0" y="0"/>
          <a:ext cx="0" cy="0"/>
          <a:chOff x="0" y="0"/>
          <a:chExt cx="0" cy="0"/>
        </a:xfrm>
      </p:grpSpPr>
      <p:pic>
        <p:nvPicPr>
          <p:cNvPr id="36" name="Google Shape;36;p26"/>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37" name="Google Shape;37;p26"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38" name="Google Shape;38;p26"/>
          <p:cNvSpPr txBox="1">
            <a:spLocks noGrp="1"/>
          </p:cNvSpPr>
          <p:nvPr>
            <p:ph type="body" idx="1"/>
          </p:nvPr>
        </p:nvSpPr>
        <p:spPr>
          <a:xfrm>
            <a:off x="1453243" y="1808291"/>
            <a:ext cx="9405257"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39" name="Google Shape;39;p26"/>
          <p:cNvSpPr/>
          <p:nvPr/>
        </p:nvSpPr>
        <p:spPr>
          <a:xfrm>
            <a:off x="2089150" y="569353"/>
            <a:ext cx="12077700"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rgbClr val="262626"/>
                </a:solidFill>
                <a:latin typeface="Open Sans"/>
                <a:ea typeface="Open Sans"/>
                <a:cs typeface="Open Sans"/>
                <a:sym typeface="Open Sans"/>
              </a:rPr>
              <a:t>A Day in the Life of a Full Stack Developer</a:t>
            </a:r>
            <a:endParaRPr sz="1400" b="0" i="0" u="none" strike="noStrike" cap="none">
              <a:solidFill>
                <a:srgbClr val="262626"/>
              </a:solidFill>
              <a:latin typeface="Arial"/>
              <a:ea typeface="Arial"/>
              <a:cs typeface="Arial"/>
              <a:sym typeface="Arial"/>
            </a:endParaRPr>
          </a:p>
        </p:txBody>
      </p:sp>
      <p:pic>
        <p:nvPicPr>
          <p:cNvPr id="40" name="Google Shape;40;p26"/>
          <p:cNvPicPr preferRelativeResize="0"/>
          <p:nvPr/>
        </p:nvPicPr>
        <p:blipFill rotWithShape="1">
          <a:blip r:embed="rId4">
            <a:alphaModFix/>
          </a:blip>
          <a:srcRect/>
          <a:stretch/>
        </p:blipFill>
        <p:spPr>
          <a:xfrm>
            <a:off x="2958485" y="1000240"/>
            <a:ext cx="10332955" cy="365760"/>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430"/>
        <p:cNvGrpSpPr/>
        <p:nvPr/>
      </p:nvGrpSpPr>
      <p:grpSpPr>
        <a:xfrm>
          <a:off x="0" y="0"/>
          <a:ext cx="0" cy="0"/>
          <a:chOff x="0" y="0"/>
          <a:chExt cx="0" cy="0"/>
        </a:xfrm>
      </p:grpSpPr>
      <p:pic>
        <p:nvPicPr>
          <p:cNvPr id="431" name="Google Shape;431;g5f175b0e21_0_72" descr="A picture containing water, outdoo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32" name="Google Shape;432;g5f175b0e21_0_72"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433" name="Google Shape;433;g5f175b0e21_0_72"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434" name="Google Shape;434;g5f175b0e21_0_72"/>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lvl1pPr marL="457200" lvl="0" indent="-406400" algn="ctr"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435"/>
        <p:cNvGrpSpPr/>
        <p:nvPr/>
      </p:nvGrpSpPr>
      <p:grpSpPr>
        <a:xfrm>
          <a:off x="0" y="0"/>
          <a:ext cx="0" cy="0"/>
          <a:chOff x="0" y="0"/>
          <a:chExt cx="0" cy="0"/>
        </a:xfrm>
      </p:grpSpPr>
      <p:pic>
        <p:nvPicPr>
          <p:cNvPr id="436" name="Google Shape;436;g5f175b0e21_0_77" descr="A close up of a logo&#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37" name="Google Shape;437;g5f175b0e21_0_77"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438" name="Google Shape;438;g5f175b0e21_0_77"/>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439" name="Google Shape;439;g5f175b0e21_0_77"/>
          <p:cNvSpPr txBox="1">
            <a:spLocks noGrp="1"/>
          </p:cNvSpPr>
          <p:nvPr>
            <p:ph type="body" idx="1"/>
          </p:nvPr>
        </p:nvSpPr>
        <p:spPr>
          <a:xfrm>
            <a:off x="1902091" y="1808291"/>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440"/>
        <p:cNvGrpSpPr/>
        <p:nvPr/>
      </p:nvGrpSpPr>
      <p:grpSpPr>
        <a:xfrm>
          <a:off x="0" y="0"/>
          <a:ext cx="0" cy="0"/>
          <a:chOff x="0" y="0"/>
          <a:chExt cx="0" cy="0"/>
        </a:xfrm>
      </p:grpSpPr>
      <p:pic>
        <p:nvPicPr>
          <p:cNvPr id="441" name="Google Shape;441;g5f175b0e21_0_82" descr="A screenshot of a compu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42" name="Google Shape;442;g5f175b0e21_0_82"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443" name="Google Shape;443;g5f175b0e21_0_82"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444" name="Google Shape;444;g5f175b0e21_0_82"/>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445" name="Google Shape;445;g5f175b0e21_0_82"/>
          <p:cNvSpPr txBox="1">
            <a:spLocks noGrp="1"/>
          </p:cNvSpPr>
          <p:nvPr>
            <p:ph type="body" idx="1"/>
          </p:nvPr>
        </p:nvSpPr>
        <p:spPr>
          <a:xfrm>
            <a:off x="1902091" y="2363465"/>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446"/>
        <p:cNvGrpSpPr/>
        <p:nvPr/>
      </p:nvGrpSpPr>
      <p:grpSpPr>
        <a:xfrm>
          <a:off x="0" y="0"/>
          <a:ext cx="0" cy="0"/>
          <a:chOff x="0" y="0"/>
          <a:chExt cx="0" cy="0"/>
        </a:xfrm>
      </p:grpSpPr>
      <p:pic>
        <p:nvPicPr>
          <p:cNvPr id="447" name="Google Shape;447;g5f175b0e21_0_88" descr="A close up of a sign&#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48" name="Google Shape;448;g5f175b0e21_0_88"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449" name="Google Shape;449;g5f175b0e21_0_88"/>
          <p:cNvPicPr preferRelativeResize="0"/>
          <p:nvPr/>
        </p:nvPicPr>
        <p:blipFill rotWithShape="1">
          <a:blip r:embed="rId4">
            <a:alphaModFix/>
          </a:blip>
          <a:srcRect/>
          <a:stretch/>
        </p:blipFill>
        <p:spPr>
          <a:xfrm>
            <a:off x="3302000" y="1186581"/>
            <a:ext cx="3975101" cy="365760"/>
          </a:xfrm>
          <a:prstGeom prst="rect">
            <a:avLst/>
          </a:prstGeom>
          <a:noFill/>
          <a:ln>
            <a:noFill/>
          </a:ln>
        </p:spPr>
      </p:pic>
      <p:sp>
        <p:nvSpPr>
          <p:cNvPr id="450" name="Google Shape;450;g5f175b0e21_0_88"/>
          <p:cNvSpPr/>
          <p:nvPr/>
        </p:nvSpPr>
        <p:spPr>
          <a:xfrm>
            <a:off x="2747395" y="769174"/>
            <a:ext cx="4819800" cy="523200"/>
          </a:xfrm>
          <a:prstGeom prst="rect">
            <a:avLst/>
          </a:prstGeom>
          <a:noFill/>
          <a:ln>
            <a:noFill/>
          </a:ln>
        </p:spPr>
        <p:txBody>
          <a:bodyPr spcFirstLastPara="1" wrap="square" lIns="91425" tIns="45700" rIns="91425" bIns="45700" anchor="t" anchorCtr="0">
            <a:noAutofit/>
          </a:bodyPr>
          <a:lstStyle/>
          <a:p>
            <a:pPr marL="457200" marR="0" lvl="0" indent="-2286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Key Takeaways</a:t>
            </a:r>
            <a:endParaRPr sz="1400" b="0" i="0" u="none" strike="noStrike" cap="none">
              <a:solidFill>
                <a:srgbClr val="000000"/>
              </a:solidFill>
              <a:latin typeface="Arial"/>
              <a:ea typeface="Arial"/>
              <a:cs typeface="Arial"/>
              <a:sym typeface="Arial"/>
            </a:endParaRPr>
          </a:p>
        </p:txBody>
      </p:sp>
      <p:sp>
        <p:nvSpPr>
          <p:cNvPr id="451" name="Google Shape;451;g5f175b0e21_0_88"/>
          <p:cNvSpPr txBox="1">
            <a:spLocks noGrp="1"/>
          </p:cNvSpPr>
          <p:nvPr>
            <p:ph type="body" idx="1"/>
          </p:nvPr>
        </p:nvSpPr>
        <p:spPr>
          <a:xfrm>
            <a:off x="1432121" y="2180141"/>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52" name="Google Shape;452;g5f175b0e21_0_88"/>
          <p:cNvSpPr txBox="1">
            <a:spLocks noGrp="1"/>
          </p:cNvSpPr>
          <p:nvPr>
            <p:ph type="body" idx="2"/>
          </p:nvPr>
        </p:nvSpPr>
        <p:spPr>
          <a:xfrm>
            <a:off x="1432121" y="3372838"/>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53" name="Google Shape;453;g5f175b0e21_0_88"/>
          <p:cNvSpPr txBox="1">
            <a:spLocks noGrp="1"/>
          </p:cNvSpPr>
          <p:nvPr>
            <p:ph type="body" idx="3"/>
          </p:nvPr>
        </p:nvSpPr>
        <p:spPr>
          <a:xfrm>
            <a:off x="1432121" y="4565535"/>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54" name="Google Shape;454;g5f175b0e21_0_88"/>
          <p:cNvSpPr txBox="1">
            <a:spLocks noGrp="1"/>
          </p:cNvSpPr>
          <p:nvPr>
            <p:ph type="body" idx="4"/>
          </p:nvPr>
        </p:nvSpPr>
        <p:spPr>
          <a:xfrm>
            <a:off x="1432121" y="5758233"/>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455"/>
        <p:cNvGrpSpPr/>
        <p:nvPr/>
      </p:nvGrpSpPr>
      <p:grpSpPr>
        <a:xfrm>
          <a:off x="0" y="0"/>
          <a:ext cx="0" cy="0"/>
          <a:chOff x="0" y="0"/>
          <a:chExt cx="0" cy="0"/>
        </a:xfrm>
      </p:grpSpPr>
      <p:pic>
        <p:nvPicPr>
          <p:cNvPr id="456" name="Google Shape;456;g5f175b0e21_0_97"/>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57" name="Google Shape;457;g5f175b0e21_0_97"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458" name="Google Shape;458;g5f175b0e21_0_97"/>
          <p:cNvSpPr/>
          <p:nvPr/>
        </p:nvSpPr>
        <p:spPr>
          <a:xfrm>
            <a:off x="8128000" y="4310390"/>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Knowledge Check</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459"/>
        <p:cNvGrpSpPr/>
        <p:nvPr/>
      </p:nvGrpSpPr>
      <p:grpSpPr>
        <a:xfrm>
          <a:off x="0" y="0"/>
          <a:ext cx="0" cy="0"/>
          <a:chOff x="0" y="0"/>
          <a:chExt cx="0" cy="0"/>
        </a:xfrm>
      </p:grpSpPr>
      <p:pic>
        <p:nvPicPr>
          <p:cNvPr id="460" name="Google Shape;460;g5f175b0e21_0_101"/>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61" name="Google Shape;461;g5f175b0e21_0_101"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462" name="Google Shape;462;g5f175b0e21_0_101"/>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463" name="Google Shape;463;g5f175b0e21_0_101"/>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64" name="Google Shape;464;g5f175b0e21_0_101"/>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65" name="Google Shape;465;g5f175b0e21_0_101"/>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466" name="Google Shape;466;g5f175b0e21_0_101"/>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467" name="Google Shape;467;g5f175b0e21_0_101"/>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468" name="Google Shape;468;g5f175b0e21_0_101"/>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469" name="Google Shape;469;g5f175b0e21_0_101"/>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70" name="Google Shape;470;g5f175b0e21_0_101"/>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71" name="Google Shape;471;g5f175b0e21_0_101"/>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72" name="Google Shape;472;g5f175b0e21_0_101"/>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473"/>
        <p:cNvGrpSpPr/>
        <p:nvPr/>
      </p:nvGrpSpPr>
      <p:grpSpPr>
        <a:xfrm>
          <a:off x="0" y="0"/>
          <a:ext cx="0" cy="0"/>
          <a:chOff x="0" y="0"/>
          <a:chExt cx="0" cy="0"/>
        </a:xfrm>
      </p:grpSpPr>
      <p:pic>
        <p:nvPicPr>
          <p:cNvPr id="474" name="Google Shape;474;g5f175b0e21_0_115"/>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75" name="Google Shape;475;g5f175b0e21_0_115"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476" name="Google Shape;476;g5f175b0e21_0_115"/>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477" name="Google Shape;477;g5f175b0e21_0_115"/>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78" name="Google Shape;478;g5f175b0e21_0_115"/>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79" name="Google Shape;479;g5f175b0e21_0_115"/>
          <p:cNvSpPr txBox="1">
            <a:spLocks noGrp="1"/>
          </p:cNvSpPr>
          <p:nvPr>
            <p:ph type="body" idx="3"/>
          </p:nvPr>
        </p:nvSpPr>
        <p:spPr>
          <a:xfrm>
            <a:off x="670033" y="7935120"/>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80" name="Google Shape;480;g5f175b0e21_0_115"/>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481" name="Google Shape;481;g5f175b0e21_0_115"/>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482" name="Google Shape;482;g5f175b0e21_0_115"/>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83" name="Google Shape;483;g5f175b0e21_0_115"/>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484" name="Google Shape;484;g5f175b0e21_0_115"/>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485" name="Google Shape;485;g5f175b0e21_0_115"/>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486" name="Google Shape;486;g5f175b0e21_0_115"/>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487" name="Google Shape;487;g5f175b0e21_0_115"/>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88" name="Google Shape;488;g5f175b0e21_0_115"/>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89" name="Google Shape;489;g5f175b0e21_0_115"/>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490" name="Google Shape;490;g5f175b0e21_0_115"/>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491"/>
        <p:cNvGrpSpPr/>
        <p:nvPr/>
      </p:nvGrpSpPr>
      <p:grpSpPr>
        <a:xfrm>
          <a:off x="0" y="0"/>
          <a:ext cx="0" cy="0"/>
          <a:chOff x="0" y="0"/>
          <a:chExt cx="0" cy="0"/>
        </a:xfrm>
      </p:grpSpPr>
      <p:pic>
        <p:nvPicPr>
          <p:cNvPr id="492" name="Google Shape;492;g5f175b0e21_0_133"/>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93" name="Google Shape;493;g5f175b0e21_0_133"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494" name="Google Shape;494;g5f175b0e21_0_133"/>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495" name="Google Shape;495;g5f175b0e21_0_133"/>
          <p:cNvSpPr txBox="1">
            <a:spLocks noGrp="1"/>
          </p:cNvSpPr>
          <p:nvPr>
            <p:ph type="title"/>
          </p:nvPr>
        </p:nvSpPr>
        <p:spPr>
          <a:xfrm>
            <a:off x="0" y="539514"/>
            <a:ext cx="16256100" cy="6651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96" name="Google Shape;496;g5f175b0e21_0_133"/>
          <p:cNvSpPr txBox="1">
            <a:spLocks noGrp="1"/>
          </p:cNvSpPr>
          <p:nvPr>
            <p:ph type="body" idx="1"/>
          </p:nvPr>
        </p:nvSpPr>
        <p:spPr>
          <a:xfrm>
            <a:off x="4699001" y="1770191"/>
            <a:ext cx="99567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1_quiz content">
  <p:cSld name="2_quiz content 2">
    <p:spTree>
      <p:nvGrpSpPr>
        <p:cNvPr id="1" name="Shape 497"/>
        <p:cNvGrpSpPr/>
        <p:nvPr/>
      </p:nvGrpSpPr>
      <p:grpSpPr>
        <a:xfrm>
          <a:off x="0" y="0"/>
          <a:ext cx="0" cy="0"/>
          <a:chOff x="0" y="0"/>
          <a:chExt cx="0" cy="0"/>
        </a:xfrm>
      </p:grpSpPr>
      <p:pic>
        <p:nvPicPr>
          <p:cNvPr id="498" name="Google Shape;498;g5f175b0e21_0_139"/>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499" name="Google Shape;499;g5f175b0e21_0_13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500" name="Google Shape;500;g5f175b0e21_0_139"/>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501" name="Google Shape;501;g5f175b0e21_0_139"/>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02" name="Google Shape;502;g5f175b0e21_0_139"/>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03" name="Google Shape;503;g5f175b0e21_0_139"/>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504" name="Google Shape;504;g5f175b0e21_0_139"/>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505" name="Google Shape;505;g5f175b0e21_0_139"/>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06" name="Google Shape;506;g5f175b0e21_0_139"/>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1_quiz ans">
  <p:cSld name="2_quiz ans 2">
    <p:spTree>
      <p:nvGrpSpPr>
        <p:cNvPr id="1" name="Shape 507"/>
        <p:cNvGrpSpPr/>
        <p:nvPr/>
      </p:nvGrpSpPr>
      <p:grpSpPr>
        <a:xfrm>
          <a:off x="0" y="0"/>
          <a:ext cx="0" cy="0"/>
          <a:chOff x="0" y="0"/>
          <a:chExt cx="0" cy="0"/>
        </a:xfrm>
      </p:grpSpPr>
      <p:pic>
        <p:nvPicPr>
          <p:cNvPr id="508" name="Google Shape;508;g5f175b0e21_0_149"/>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509" name="Google Shape;509;g5f175b0e21_0_14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510" name="Google Shape;510;g5f175b0e21_0_149"/>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511" name="Google Shape;511;g5f175b0e21_0_149"/>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12" name="Google Shape;512;g5f175b0e21_0_149"/>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13" name="Google Shape;513;g5f175b0e21_0_149"/>
          <p:cNvSpPr txBox="1">
            <a:spLocks noGrp="1"/>
          </p:cNvSpPr>
          <p:nvPr>
            <p:ph type="body" idx="3"/>
          </p:nvPr>
        </p:nvSpPr>
        <p:spPr>
          <a:xfrm>
            <a:off x="670033" y="7935120"/>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14" name="Google Shape;514;g5f175b0e21_0_149"/>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515" name="Google Shape;515;g5f175b0e21_0_149"/>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516" name="Google Shape;516;g5f175b0e21_0_149"/>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17" name="Google Shape;517;g5f175b0e21_0_149"/>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518" name="Google Shape;518;g5f175b0e21_0_149"/>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519" name="Google Shape;519;g5f175b0e21_0_149"/>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20" name="Google Shape;520;g5f175b0e21_0_149"/>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41"/>
        <p:cNvGrpSpPr/>
        <p:nvPr/>
      </p:nvGrpSpPr>
      <p:grpSpPr>
        <a:xfrm>
          <a:off x="0" y="0"/>
          <a:ext cx="0" cy="0"/>
          <a:chOff x="0" y="0"/>
          <a:chExt cx="0" cy="0"/>
        </a:xfrm>
      </p:grpSpPr>
      <p:pic>
        <p:nvPicPr>
          <p:cNvPr id="42" name="Google Shape;42;p27" descr="A close up of a sign&#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43" name="Google Shape;43;p27"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44" name="Google Shape;44;p27"/>
          <p:cNvSpPr/>
          <p:nvPr/>
        </p:nvSpPr>
        <p:spPr>
          <a:xfrm>
            <a:off x="2747395" y="769174"/>
            <a:ext cx="4819925" cy="523220"/>
          </a:xfrm>
          <a:prstGeom prst="rect">
            <a:avLst/>
          </a:prstGeom>
          <a:noFill/>
          <a:ln>
            <a:noFill/>
          </a:ln>
        </p:spPr>
        <p:txBody>
          <a:bodyPr spcFirstLastPara="1" wrap="square" lIns="91425" tIns="45700" rIns="91425" bIns="45700" anchor="t" anchorCtr="0">
            <a:spAutoFit/>
          </a:bodyPr>
          <a:lstStyle/>
          <a:p>
            <a:pPr marL="457200" marR="0" lvl="0" indent="-2286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Learning Objectives</a:t>
            </a:r>
            <a:endParaRPr sz="1400" b="0" i="0" u="none" strike="noStrike" cap="none">
              <a:solidFill>
                <a:srgbClr val="000000"/>
              </a:solidFill>
              <a:latin typeface="Arial"/>
              <a:ea typeface="Arial"/>
              <a:cs typeface="Arial"/>
              <a:sym typeface="Arial"/>
            </a:endParaRPr>
          </a:p>
        </p:txBody>
      </p:sp>
      <p:sp>
        <p:nvSpPr>
          <p:cNvPr id="45" name="Google Shape;45;p27"/>
          <p:cNvSpPr txBox="1">
            <a:spLocks noGrp="1"/>
          </p:cNvSpPr>
          <p:nvPr>
            <p:ph type="body" idx="1"/>
          </p:nvPr>
        </p:nvSpPr>
        <p:spPr>
          <a:xfrm>
            <a:off x="1470660" y="2204378"/>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6" name="Google Shape;46;p27"/>
          <p:cNvSpPr txBox="1">
            <a:spLocks noGrp="1"/>
          </p:cNvSpPr>
          <p:nvPr>
            <p:ph type="body" idx="2"/>
          </p:nvPr>
        </p:nvSpPr>
        <p:spPr>
          <a:xfrm>
            <a:off x="1470660" y="3377721"/>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7" name="Google Shape;47;p27"/>
          <p:cNvSpPr txBox="1">
            <a:spLocks noGrp="1"/>
          </p:cNvSpPr>
          <p:nvPr>
            <p:ph type="body" idx="3"/>
          </p:nvPr>
        </p:nvSpPr>
        <p:spPr>
          <a:xfrm>
            <a:off x="1470660" y="4551064"/>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48" name="Google Shape;48;p27"/>
          <p:cNvSpPr txBox="1">
            <a:spLocks noGrp="1"/>
          </p:cNvSpPr>
          <p:nvPr>
            <p:ph type="body" idx="4"/>
          </p:nvPr>
        </p:nvSpPr>
        <p:spPr>
          <a:xfrm>
            <a:off x="1470660" y="5724407"/>
            <a:ext cx="8229600" cy="548640"/>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pic>
        <p:nvPicPr>
          <p:cNvPr id="49" name="Google Shape;49;p27"/>
          <p:cNvPicPr preferRelativeResize="0"/>
          <p:nvPr/>
        </p:nvPicPr>
        <p:blipFill rotWithShape="1">
          <a:blip r:embed="rId4">
            <a:alphaModFix/>
          </a:blip>
          <a:srcRect/>
          <a:stretch/>
        </p:blipFill>
        <p:spPr>
          <a:xfrm>
            <a:off x="2870200" y="1186581"/>
            <a:ext cx="4819924" cy="36576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1_quiz content">
  <p:cSld name="3_quiz content">
    <p:spTree>
      <p:nvGrpSpPr>
        <p:cNvPr id="1" name="Shape 521"/>
        <p:cNvGrpSpPr/>
        <p:nvPr/>
      </p:nvGrpSpPr>
      <p:grpSpPr>
        <a:xfrm>
          <a:off x="0" y="0"/>
          <a:ext cx="0" cy="0"/>
          <a:chOff x="0" y="0"/>
          <a:chExt cx="0" cy="0"/>
        </a:xfrm>
      </p:grpSpPr>
      <p:pic>
        <p:nvPicPr>
          <p:cNvPr id="522" name="Google Shape;522;g5f175b0e21_0_163"/>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523" name="Google Shape;523;g5f175b0e21_0_163"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524" name="Google Shape;524;g5f175b0e21_0_163"/>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525" name="Google Shape;525;g5f175b0e21_0_163"/>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26" name="Google Shape;526;g5f175b0e21_0_163"/>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27" name="Google Shape;527;g5f175b0e21_0_163"/>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528" name="Google Shape;528;g5f175b0e21_0_163"/>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529" name="Google Shape;529;g5f175b0e21_0_163"/>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530" name="Google Shape;530;g5f175b0e21_0_163"/>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531" name="Google Shape;531;g5f175b0e21_0_163"/>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32" name="Google Shape;532;g5f175b0e21_0_163"/>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33" name="Google Shape;533;g5f175b0e21_0_163"/>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34" name="Google Shape;534;g5f175b0e21_0_163"/>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35" name="Google Shape;535;g5f175b0e21_0_163"/>
          <p:cNvSpPr txBox="1"/>
          <p:nvPr/>
        </p:nvSpPr>
        <p:spPr>
          <a:xfrm>
            <a:off x="1716761"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536" name="Google Shape;536;g5f175b0e21_0_163"/>
          <p:cNvSpPr txBox="1">
            <a:spLocks noGrp="1"/>
          </p:cNvSpPr>
          <p:nvPr>
            <p:ph type="body" idx="7"/>
          </p:nvPr>
        </p:nvSpPr>
        <p:spPr>
          <a:xfrm>
            <a:off x="2329744" y="6118963"/>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1_quiz ans">
  <p:cSld name="3_quiz ans">
    <p:spTree>
      <p:nvGrpSpPr>
        <p:cNvPr id="1" name="Shape 537"/>
        <p:cNvGrpSpPr/>
        <p:nvPr/>
      </p:nvGrpSpPr>
      <p:grpSpPr>
        <a:xfrm>
          <a:off x="0" y="0"/>
          <a:ext cx="0" cy="0"/>
          <a:chOff x="0" y="0"/>
          <a:chExt cx="0" cy="0"/>
        </a:xfrm>
      </p:grpSpPr>
      <p:pic>
        <p:nvPicPr>
          <p:cNvPr id="538" name="Google Shape;538;g5f175b0e21_0_179"/>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539" name="Google Shape;539;g5f175b0e21_0_17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540" name="Google Shape;540;g5f175b0e21_0_179"/>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541" name="Google Shape;541;g5f175b0e21_0_179"/>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42" name="Google Shape;542;g5f175b0e21_0_179"/>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43" name="Google Shape;543;g5f175b0e21_0_179"/>
          <p:cNvSpPr txBox="1">
            <a:spLocks noGrp="1"/>
          </p:cNvSpPr>
          <p:nvPr>
            <p:ph type="body" idx="3"/>
          </p:nvPr>
        </p:nvSpPr>
        <p:spPr>
          <a:xfrm>
            <a:off x="670033" y="7935120"/>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44" name="Google Shape;544;g5f175b0e21_0_179"/>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545" name="Google Shape;545;g5f175b0e21_0_179"/>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546" name="Google Shape;546;g5f175b0e21_0_179"/>
          <p:cNvSpPr txBox="1">
            <a:spLocks noGrp="1"/>
          </p:cNvSpPr>
          <p:nvPr>
            <p:ph type="body" idx="4"/>
          </p:nvPr>
        </p:nvSpPr>
        <p:spPr>
          <a:xfrm>
            <a:off x="3328590" y="7334926"/>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47" name="Google Shape;547;g5f175b0e21_0_179"/>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548" name="Google Shape;548;g5f175b0e21_0_179"/>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549" name="Google Shape;549;g5f175b0e21_0_179"/>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550" name="Google Shape;550;g5f175b0e21_0_179"/>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551" name="Google Shape;551;g5f175b0e21_0_179"/>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52" name="Google Shape;552;g5f175b0e21_0_179"/>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53" name="Google Shape;553;g5f175b0e21_0_179"/>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54" name="Google Shape;554;g5f175b0e21_0_179"/>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55" name="Google Shape;555;g5f175b0e21_0_179"/>
          <p:cNvSpPr txBox="1"/>
          <p:nvPr/>
        </p:nvSpPr>
        <p:spPr>
          <a:xfrm>
            <a:off x="1716761"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556" name="Google Shape;556;g5f175b0e21_0_179"/>
          <p:cNvSpPr txBox="1">
            <a:spLocks noGrp="1"/>
          </p:cNvSpPr>
          <p:nvPr>
            <p:ph type="body" idx="9"/>
          </p:nvPr>
        </p:nvSpPr>
        <p:spPr>
          <a:xfrm>
            <a:off x="2329744" y="6118963"/>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Course Name">
  <p:cSld name="Course Name">
    <p:spTree>
      <p:nvGrpSpPr>
        <p:cNvPr id="1" name="Shape 563"/>
        <p:cNvGrpSpPr/>
        <p:nvPr/>
      </p:nvGrpSpPr>
      <p:grpSpPr>
        <a:xfrm>
          <a:off x="0" y="0"/>
          <a:ext cx="0" cy="0"/>
          <a:chOff x="0" y="0"/>
          <a:chExt cx="0" cy="0"/>
        </a:xfrm>
      </p:grpSpPr>
      <p:pic>
        <p:nvPicPr>
          <p:cNvPr id="564" name="Google Shape;564;g5f175b0e21_0_299" descr="A picture containing wa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565" name="Google Shape;565;g5f175b0e21_0_29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566" name="Google Shape;566;g5f175b0e21_0_299"/>
          <p:cNvSpPr txBox="1">
            <a:spLocks noGrp="1"/>
          </p:cNvSpPr>
          <p:nvPr>
            <p:ph type="body" idx="1"/>
          </p:nvPr>
        </p:nvSpPr>
        <p:spPr>
          <a:xfrm>
            <a:off x="7304150" y="4114800"/>
            <a:ext cx="7554900" cy="914400"/>
          </a:xfrm>
          <a:prstGeom prst="rect">
            <a:avLst/>
          </a:prstGeom>
          <a:noFill/>
          <a:ln>
            <a:noFill/>
          </a:ln>
        </p:spPr>
        <p:txBody>
          <a:bodyPr spcFirstLastPara="1" wrap="square" lIns="91425" tIns="91425" rIns="91425" bIns="91425" anchor="t" anchorCtr="0">
            <a:noAutofit/>
          </a:bodyPr>
          <a:lstStyle>
            <a:lvl1pPr marL="457200" lvl="0" indent="-406400" algn="l"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Lesson Name">
  <p:cSld name="Lesson Name">
    <p:spTree>
      <p:nvGrpSpPr>
        <p:cNvPr id="1" name="Shape 567"/>
        <p:cNvGrpSpPr/>
        <p:nvPr/>
      </p:nvGrpSpPr>
      <p:grpSpPr>
        <a:xfrm>
          <a:off x="0" y="0"/>
          <a:ext cx="0" cy="0"/>
          <a:chOff x="0" y="0"/>
          <a:chExt cx="0" cy="0"/>
        </a:xfrm>
      </p:grpSpPr>
      <p:pic>
        <p:nvPicPr>
          <p:cNvPr id="568" name="Google Shape;568;g5f175b0e21_0_303" descr="A picture containing wa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569" name="Google Shape;569;g5f175b0e21_0_303"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570" name="Google Shape;570;g5f175b0e21_0_303"/>
          <p:cNvSpPr txBox="1">
            <a:spLocks noGrp="1"/>
          </p:cNvSpPr>
          <p:nvPr>
            <p:ph type="body" idx="1"/>
          </p:nvPr>
        </p:nvSpPr>
        <p:spPr>
          <a:xfrm>
            <a:off x="3075048" y="4114800"/>
            <a:ext cx="6960000" cy="914400"/>
          </a:xfrm>
          <a:prstGeom prst="rect">
            <a:avLst/>
          </a:prstGeom>
          <a:noFill/>
          <a:ln>
            <a:noFill/>
          </a:ln>
        </p:spPr>
        <p:txBody>
          <a:bodyPr spcFirstLastPara="1" wrap="square" lIns="91425" tIns="91425" rIns="91425" bIns="91425" anchor="t" anchorCtr="0">
            <a:noAutofit/>
          </a:bodyPr>
          <a:lstStyle>
            <a:lvl1pPr marL="457200" lvl="0" indent="-406400" algn="l"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You Already Know">
  <p:cSld name="You Already Know">
    <p:spTree>
      <p:nvGrpSpPr>
        <p:cNvPr id="1" name="Shape 571"/>
        <p:cNvGrpSpPr/>
        <p:nvPr/>
      </p:nvGrpSpPr>
      <p:grpSpPr>
        <a:xfrm>
          <a:off x="0" y="0"/>
          <a:ext cx="0" cy="0"/>
          <a:chOff x="0" y="0"/>
          <a:chExt cx="0" cy="0"/>
        </a:xfrm>
      </p:grpSpPr>
      <p:pic>
        <p:nvPicPr>
          <p:cNvPr id="572" name="Google Shape;572;g5f175b0e21_0_307" descr="A screenshot of a compu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573" name="Google Shape;573;g5f175b0e21_0_307" descr="A picture containing object&#10;&#10;Description automatically generated"/>
          <p:cNvPicPr preferRelativeResize="0"/>
          <p:nvPr/>
        </p:nvPicPr>
        <p:blipFill rotWithShape="1">
          <a:blip r:embed="rId3">
            <a:alphaModFix/>
          </a:blip>
          <a:srcRect/>
          <a:stretch/>
        </p:blipFill>
        <p:spPr>
          <a:xfrm>
            <a:off x="0" y="228487"/>
            <a:ext cx="16255999" cy="8687026"/>
          </a:xfrm>
          <a:prstGeom prst="rect">
            <a:avLst/>
          </a:prstGeom>
          <a:noFill/>
          <a:ln>
            <a:noFill/>
          </a:ln>
        </p:spPr>
      </p:pic>
      <p:pic>
        <p:nvPicPr>
          <p:cNvPr id="574" name="Google Shape;574;g5f175b0e21_0_307"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575" name="Google Shape;575;g5f175b0e21_0_307"/>
          <p:cNvSpPr txBox="1">
            <a:spLocks noGrp="1"/>
          </p:cNvSpPr>
          <p:nvPr>
            <p:ph type="body" idx="1"/>
          </p:nvPr>
        </p:nvSpPr>
        <p:spPr>
          <a:xfrm>
            <a:off x="1453243" y="2244767"/>
            <a:ext cx="132099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76" name="Google Shape;576;g5f175b0e21_0_307"/>
          <p:cNvSpPr/>
          <p:nvPr/>
        </p:nvSpPr>
        <p:spPr>
          <a:xfrm>
            <a:off x="5718038" y="569353"/>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You Already Know</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Recap">
  <p:cSld name="Recap">
    <p:spTree>
      <p:nvGrpSpPr>
        <p:cNvPr id="1" name="Shape 577"/>
        <p:cNvGrpSpPr/>
        <p:nvPr/>
      </p:nvGrpSpPr>
      <p:grpSpPr>
        <a:xfrm>
          <a:off x="0" y="0"/>
          <a:ext cx="0" cy="0"/>
          <a:chOff x="0" y="0"/>
          <a:chExt cx="0" cy="0"/>
        </a:xfrm>
      </p:grpSpPr>
      <p:pic>
        <p:nvPicPr>
          <p:cNvPr id="578" name="Google Shape;578;g5f175b0e21_0_313"/>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579" name="Google Shape;579;g5f175b0e21_0_313"/>
          <p:cNvPicPr preferRelativeResize="0"/>
          <p:nvPr/>
        </p:nvPicPr>
        <p:blipFill rotWithShape="1">
          <a:blip r:embed="rId3">
            <a:alphaModFix/>
          </a:blip>
          <a:srcRect/>
          <a:stretch/>
        </p:blipFill>
        <p:spPr>
          <a:xfrm>
            <a:off x="0" y="324852"/>
            <a:ext cx="16256002" cy="9144001"/>
          </a:xfrm>
          <a:prstGeom prst="rect">
            <a:avLst/>
          </a:prstGeom>
          <a:noFill/>
          <a:ln>
            <a:noFill/>
          </a:ln>
        </p:spPr>
      </p:pic>
      <p:pic>
        <p:nvPicPr>
          <p:cNvPr id="580" name="Google Shape;580;g5f175b0e21_0_313"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581" name="Google Shape;581;g5f175b0e21_0_313"/>
          <p:cNvSpPr txBox="1">
            <a:spLocks noGrp="1"/>
          </p:cNvSpPr>
          <p:nvPr>
            <p:ph type="body" idx="1"/>
          </p:nvPr>
        </p:nvSpPr>
        <p:spPr>
          <a:xfrm>
            <a:off x="1632860" y="1987907"/>
            <a:ext cx="94053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82" name="Google Shape;582;g5f175b0e21_0_313"/>
          <p:cNvSpPr/>
          <p:nvPr/>
        </p:nvSpPr>
        <p:spPr>
          <a:xfrm rot="-3026765">
            <a:off x="-270691" y="849011"/>
            <a:ext cx="2404978" cy="43086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Recap</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A day in the life">
  <p:cSld name="A day in the life">
    <p:spTree>
      <p:nvGrpSpPr>
        <p:cNvPr id="1" name="Shape 583"/>
        <p:cNvGrpSpPr/>
        <p:nvPr/>
      </p:nvGrpSpPr>
      <p:grpSpPr>
        <a:xfrm>
          <a:off x="0" y="0"/>
          <a:ext cx="0" cy="0"/>
          <a:chOff x="0" y="0"/>
          <a:chExt cx="0" cy="0"/>
        </a:xfrm>
      </p:grpSpPr>
      <p:pic>
        <p:nvPicPr>
          <p:cNvPr id="584" name="Google Shape;584;g5f175b0e21_0_319"/>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585" name="Google Shape;585;g5f175b0e21_0_31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586" name="Google Shape;586;g5f175b0e21_0_319"/>
          <p:cNvSpPr txBox="1">
            <a:spLocks noGrp="1"/>
          </p:cNvSpPr>
          <p:nvPr>
            <p:ph type="body" idx="1"/>
          </p:nvPr>
        </p:nvSpPr>
        <p:spPr>
          <a:xfrm>
            <a:off x="1453243" y="1808291"/>
            <a:ext cx="94053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87" name="Google Shape;587;g5f175b0e21_0_319"/>
          <p:cNvSpPr/>
          <p:nvPr/>
        </p:nvSpPr>
        <p:spPr>
          <a:xfrm>
            <a:off x="2089150" y="569353"/>
            <a:ext cx="120777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rgbClr val="262626"/>
                </a:solidFill>
                <a:latin typeface="Open Sans"/>
                <a:ea typeface="Open Sans"/>
                <a:cs typeface="Open Sans"/>
                <a:sym typeface="Open Sans"/>
              </a:rPr>
              <a:t>A Day in the Life of a Full Stack Developer</a:t>
            </a:r>
            <a:endParaRPr sz="1400" b="0" i="0" u="none" strike="noStrike" cap="none">
              <a:solidFill>
                <a:srgbClr val="262626"/>
              </a:solidFill>
              <a:latin typeface="Arial"/>
              <a:ea typeface="Arial"/>
              <a:cs typeface="Arial"/>
              <a:sym typeface="Arial"/>
            </a:endParaRPr>
          </a:p>
        </p:txBody>
      </p:sp>
      <p:pic>
        <p:nvPicPr>
          <p:cNvPr id="588" name="Google Shape;588;g5f175b0e21_0_319"/>
          <p:cNvPicPr preferRelativeResize="0"/>
          <p:nvPr/>
        </p:nvPicPr>
        <p:blipFill rotWithShape="1">
          <a:blip r:embed="rId4">
            <a:alphaModFix/>
          </a:blip>
          <a:srcRect/>
          <a:stretch/>
        </p:blipFill>
        <p:spPr>
          <a:xfrm>
            <a:off x="2958485" y="1000240"/>
            <a:ext cx="10332954" cy="365760"/>
          </a:xfrm>
          <a:prstGeom prst="rect">
            <a:avLst/>
          </a:prstGeom>
          <a:noFill/>
          <a:ln>
            <a:noFill/>
          </a:ln>
        </p:spPr>
      </p:pic>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Learning Objectives">
  <p:cSld name="Learning Objectives">
    <p:spTree>
      <p:nvGrpSpPr>
        <p:cNvPr id="1" name="Shape 589"/>
        <p:cNvGrpSpPr/>
        <p:nvPr/>
      </p:nvGrpSpPr>
      <p:grpSpPr>
        <a:xfrm>
          <a:off x="0" y="0"/>
          <a:ext cx="0" cy="0"/>
          <a:chOff x="0" y="0"/>
          <a:chExt cx="0" cy="0"/>
        </a:xfrm>
      </p:grpSpPr>
      <p:pic>
        <p:nvPicPr>
          <p:cNvPr id="590" name="Google Shape;590;g5f175b0e21_0_325" descr="A close up of a sign&#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591" name="Google Shape;591;g5f175b0e21_0_325"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592" name="Google Shape;592;g5f175b0e21_0_325"/>
          <p:cNvSpPr/>
          <p:nvPr/>
        </p:nvSpPr>
        <p:spPr>
          <a:xfrm>
            <a:off x="2747395" y="769174"/>
            <a:ext cx="4819800" cy="523200"/>
          </a:xfrm>
          <a:prstGeom prst="rect">
            <a:avLst/>
          </a:prstGeom>
          <a:noFill/>
          <a:ln>
            <a:noFill/>
          </a:ln>
        </p:spPr>
        <p:txBody>
          <a:bodyPr spcFirstLastPara="1" wrap="square" lIns="91425" tIns="45700" rIns="91425" bIns="45700" anchor="t" anchorCtr="0">
            <a:noAutofit/>
          </a:bodyPr>
          <a:lstStyle/>
          <a:p>
            <a:pPr marL="457200" marR="0" lvl="0" indent="-2286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Learning Objectives</a:t>
            </a:r>
            <a:endParaRPr sz="1400" b="0" i="0" u="none" strike="noStrike" cap="none">
              <a:solidFill>
                <a:srgbClr val="000000"/>
              </a:solidFill>
              <a:latin typeface="Arial"/>
              <a:ea typeface="Arial"/>
              <a:cs typeface="Arial"/>
              <a:sym typeface="Arial"/>
            </a:endParaRPr>
          </a:p>
        </p:txBody>
      </p:sp>
      <p:sp>
        <p:nvSpPr>
          <p:cNvPr id="593" name="Google Shape;593;g5f175b0e21_0_325"/>
          <p:cNvSpPr txBox="1">
            <a:spLocks noGrp="1"/>
          </p:cNvSpPr>
          <p:nvPr>
            <p:ph type="body" idx="1"/>
          </p:nvPr>
        </p:nvSpPr>
        <p:spPr>
          <a:xfrm>
            <a:off x="1470660" y="2204378"/>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94" name="Google Shape;594;g5f175b0e21_0_325"/>
          <p:cNvSpPr txBox="1">
            <a:spLocks noGrp="1"/>
          </p:cNvSpPr>
          <p:nvPr>
            <p:ph type="body" idx="2"/>
          </p:nvPr>
        </p:nvSpPr>
        <p:spPr>
          <a:xfrm>
            <a:off x="1470660" y="3377721"/>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95" name="Google Shape;595;g5f175b0e21_0_325"/>
          <p:cNvSpPr txBox="1">
            <a:spLocks noGrp="1"/>
          </p:cNvSpPr>
          <p:nvPr>
            <p:ph type="body" idx="3"/>
          </p:nvPr>
        </p:nvSpPr>
        <p:spPr>
          <a:xfrm>
            <a:off x="1470660" y="4551064"/>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596" name="Google Shape;596;g5f175b0e21_0_325"/>
          <p:cNvSpPr txBox="1">
            <a:spLocks noGrp="1"/>
          </p:cNvSpPr>
          <p:nvPr>
            <p:ph type="body" idx="4"/>
          </p:nvPr>
        </p:nvSpPr>
        <p:spPr>
          <a:xfrm>
            <a:off x="1470660" y="5724407"/>
            <a:ext cx="8229600" cy="548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pic>
        <p:nvPicPr>
          <p:cNvPr id="597" name="Google Shape;597;g5f175b0e21_0_325"/>
          <p:cNvPicPr preferRelativeResize="0"/>
          <p:nvPr/>
        </p:nvPicPr>
        <p:blipFill rotWithShape="1">
          <a:blip r:embed="rId4">
            <a:alphaModFix/>
          </a:blip>
          <a:srcRect/>
          <a:stretch/>
        </p:blipFill>
        <p:spPr>
          <a:xfrm>
            <a:off x="2870200" y="1186581"/>
            <a:ext cx="4819923" cy="365760"/>
          </a:xfrm>
          <a:prstGeom prst="rect">
            <a:avLst/>
          </a:prstGeom>
          <a:noFill/>
          <a:ln>
            <a:noFill/>
          </a:ln>
        </p:spPr>
      </p:pic>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598"/>
        <p:cNvGrpSpPr/>
        <p:nvPr/>
      </p:nvGrpSpPr>
      <p:grpSpPr>
        <a:xfrm>
          <a:off x="0" y="0"/>
          <a:ext cx="0" cy="0"/>
          <a:chOff x="0" y="0"/>
          <a:chExt cx="0" cy="0"/>
        </a:xfrm>
      </p:grpSpPr>
      <p:pic>
        <p:nvPicPr>
          <p:cNvPr id="599" name="Google Shape;599;g5f175b0e21_0_334" descr="A picture containing water, outdoo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00" name="Google Shape;600;g5f175b0e21_0_334"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601" name="Google Shape;601;g5f175b0e21_0_334"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602" name="Google Shape;602;g5f175b0e21_0_334"/>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lvl1pPr marL="457200" lvl="0" indent="-406400" algn="ctr" rtl="0">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603"/>
        <p:cNvGrpSpPr/>
        <p:nvPr/>
      </p:nvGrpSpPr>
      <p:grpSpPr>
        <a:xfrm>
          <a:off x="0" y="0"/>
          <a:ext cx="0" cy="0"/>
          <a:chOff x="0" y="0"/>
          <a:chExt cx="0" cy="0"/>
        </a:xfrm>
      </p:grpSpPr>
      <p:pic>
        <p:nvPicPr>
          <p:cNvPr id="604" name="Google Shape;604;g5f175b0e21_0_339" descr="A close up of a logo&#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05" name="Google Shape;605;g5f175b0e21_0_33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606" name="Google Shape;606;g5f175b0e21_0_339"/>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07" name="Google Shape;607;g5f175b0e21_0_339"/>
          <p:cNvSpPr txBox="1">
            <a:spLocks noGrp="1"/>
          </p:cNvSpPr>
          <p:nvPr>
            <p:ph type="body" idx="1"/>
          </p:nvPr>
        </p:nvSpPr>
        <p:spPr>
          <a:xfrm>
            <a:off x="1902091" y="1808291"/>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opic Name">
  <p:cSld name="Topic Name">
    <p:spTree>
      <p:nvGrpSpPr>
        <p:cNvPr id="1" name="Shape 50"/>
        <p:cNvGrpSpPr/>
        <p:nvPr/>
      </p:nvGrpSpPr>
      <p:grpSpPr>
        <a:xfrm>
          <a:off x="0" y="0"/>
          <a:ext cx="0" cy="0"/>
          <a:chOff x="0" y="0"/>
          <a:chExt cx="0" cy="0"/>
        </a:xfrm>
      </p:grpSpPr>
      <p:pic>
        <p:nvPicPr>
          <p:cNvPr id="51" name="Google Shape;51;p28" descr="A picture containing water, outdoor&#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52" name="Google Shape;52;p28"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pic>
        <p:nvPicPr>
          <p:cNvPr id="53" name="Google Shape;53;p28" descr="A close up of a logo&#10;&#10;Description automatically generated"/>
          <p:cNvPicPr preferRelativeResize="0"/>
          <p:nvPr/>
        </p:nvPicPr>
        <p:blipFill rotWithShape="1">
          <a:blip r:embed="rId4">
            <a:alphaModFix/>
          </a:blip>
          <a:srcRect/>
          <a:stretch/>
        </p:blipFill>
        <p:spPr>
          <a:xfrm>
            <a:off x="0" y="0"/>
            <a:ext cx="16256000" cy="9144000"/>
          </a:xfrm>
          <a:prstGeom prst="rect">
            <a:avLst/>
          </a:prstGeom>
          <a:noFill/>
          <a:ln>
            <a:noFill/>
          </a:ln>
        </p:spPr>
      </p:pic>
      <p:sp>
        <p:nvSpPr>
          <p:cNvPr id="54" name="Google Shape;54;p28"/>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lvl1pPr marL="457200" lvl="0" indent="-406400" algn="ctr">
              <a:lnSpc>
                <a:spcPct val="90000"/>
              </a:lnSpc>
              <a:spcBef>
                <a:spcPts val="1000"/>
              </a:spcBef>
              <a:spcAft>
                <a:spcPts val="0"/>
              </a:spcAft>
              <a:buSzPts val="2800"/>
              <a:buChar char="•"/>
              <a:defRPr b="1">
                <a:solidFill>
                  <a:schemeClr val="lt1"/>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608"/>
        <p:cNvGrpSpPr/>
        <p:nvPr/>
      </p:nvGrpSpPr>
      <p:grpSpPr>
        <a:xfrm>
          <a:off x="0" y="0"/>
          <a:ext cx="0" cy="0"/>
          <a:chOff x="0" y="0"/>
          <a:chExt cx="0" cy="0"/>
        </a:xfrm>
      </p:grpSpPr>
      <p:pic>
        <p:nvPicPr>
          <p:cNvPr id="609" name="Google Shape;609;g5f175b0e21_0_344"/>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10" name="Google Shape;610;g5f175b0e21_0_344"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611" name="Google Shape;611;g5f175b0e21_0_344"/>
          <p:cNvSpPr/>
          <p:nvPr/>
        </p:nvSpPr>
        <p:spPr>
          <a:xfrm>
            <a:off x="8128000" y="4310390"/>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Knowledge Check</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1_quiz content">
  <p:cSld name="1_quiz content">
    <p:spTree>
      <p:nvGrpSpPr>
        <p:cNvPr id="1" name="Shape 612"/>
        <p:cNvGrpSpPr/>
        <p:nvPr/>
      </p:nvGrpSpPr>
      <p:grpSpPr>
        <a:xfrm>
          <a:off x="0" y="0"/>
          <a:ext cx="0" cy="0"/>
          <a:chOff x="0" y="0"/>
          <a:chExt cx="0" cy="0"/>
        </a:xfrm>
      </p:grpSpPr>
      <p:pic>
        <p:nvPicPr>
          <p:cNvPr id="613" name="Google Shape;613;g5f175b0e21_0_348"/>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14" name="Google Shape;614;g5f175b0e21_0_348"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615" name="Google Shape;615;g5f175b0e21_0_348"/>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616" name="Google Shape;616;g5f175b0e21_0_348"/>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17" name="Google Shape;617;g5f175b0e21_0_348"/>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18" name="Google Shape;618;g5f175b0e21_0_348"/>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619" name="Google Shape;619;g5f175b0e21_0_348"/>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620" name="Google Shape;620;g5f175b0e21_0_348"/>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621" name="Google Shape;621;g5f175b0e21_0_348"/>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622" name="Google Shape;622;g5f175b0e21_0_348"/>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23" name="Google Shape;623;g5f175b0e21_0_348"/>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24" name="Google Shape;624;g5f175b0e21_0_348"/>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25" name="Google Shape;625;g5f175b0e21_0_348"/>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1_quiz ans">
  <p:cSld name="1_quiz ans">
    <p:spTree>
      <p:nvGrpSpPr>
        <p:cNvPr id="1" name="Shape 626"/>
        <p:cNvGrpSpPr/>
        <p:nvPr/>
      </p:nvGrpSpPr>
      <p:grpSpPr>
        <a:xfrm>
          <a:off x="0" y="0"/>
          <a:ext cx="0" cy="0"/>
          <a:chOff x="0" y="0"/>
          <a:chExt cx="0" cy="0"/>
        </a:xfrm>
      </p:grpSpPr>
      <p:pic>
        <p:nvPicPr>
          <p:cNvPr id="627" name="Google Shape;627;g5f175b0e21_0_362"/>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28" name="Google Shape;628;g5f175b0e21_0_362"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629" name="Google Shape;629;g5f175b0e21_0_362"/>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630" name="Google Shape;630;g5f175b0e21_0_362"/>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31" name="Google Shape;631;g5f175b0e21_0_362"/>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32" name="Google Shape;632;g5f175b0e21_0_362"/>
          <p:cNvSpPr txBox="1">
            <a:spLocks noGrp="1"/>
          </p:cNvSpPr>
          <p:nvPr>
            <p:ph type="body" idx="3"/>
          </p:nvPr>
        </p:nvSpPr>
        <p:spPr>
          <a:xfrm>
            <a:off x="670033" y="7935120"/>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33" name="Google Shape;633;g5f175b0e21_0_362"/>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634" name="Google Shape;634;g5f175b0e21_0_362"/>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635" name="Google Shape;635;g5f175b0e21_0_362"/>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36" name="Google Shape;636;g5f175b0e21_0_362"/>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637" name="Google Shape;637;g5f175b0e21_0_362"/>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638" name="Google Shape;638;g5f175b0e21_0_362"/>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639" name="Google Shape;639;g5f175b0e21_0_362"/>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640" name="Google Shape;640;g5f175b0e21_0_362"/>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41" name="Google Shape;641;g5f175b0e21_0_362"/>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42" name="Google Shape;642;g5f175b0e21_0_362"/>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43" name="Google Shape;643;g5f175b0e21_0_362"/>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Key Takeaways">
  <p:cSld name="Key Takeaways">
    <p:spTree>
      <p:nvGrpSpPr>
        <p:cNvPr id="1" name="Shape 644"/>
        <p:cNvGrpSpPr/>
        <p:nvPr/>
      </p:nvGrpSpPr>
      <p:grpSpPr>
        <a:xfrm>
          <a:off x="0" y="0"/>
          <a:ext cx="0" cy="0"/>
          <a:chOff x="0" y="0"/>
          <a:chExt cx="0" cy="0"/>
        </a:xfrm>
      </p:grpSpPr>
      <p:pic>
        <p:nvPicPr>
          <p:cNvPr id="645" name="Google Shape;645;g5f175b0e21_0_380" descr="A close up of a sign&#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46" name="Google Shape;646;g5f175b0e21_0_380"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647" name="Google Shape;647;g5f175b0e21_0_380"/>
          <p:cNvPicPr preferRelativeResize="0"/>
          <p:nvPr/>
        </p:nvPicPr>
        <p:blipFill rotWithShape="1">
          <a:blip r:embed="rId4">
            <a:alphaModFix/>
          </a:blip>
          <a:srcRect/>
          <a:stretch/>
        </p:blipFill>
        <p:spPr>
          <a:xfrm>
            <a:off x="3302000" y="1186581"/>
            <a:ext cx="3975101" cy="365760"/>
          </a:xfrm>
          <a:prstGeom prst="rect">
            <a:avLst/>
          </a:prstGeom>
          <a:noFill/>
          <a:ln>
            <a:noFill/>
          </a:ln>
        </p:spPr>
      </p:pic>
      <p:sp>
        <p:nvSpPr>
          <p:cNvPr id="648" name="Google Shape;648;g5f175b0e21_0_380"/>
          <p:cNvSpPr/>
          <p:nvPr/>
        </p:nvSpPr>
        <p:spPr>
          <a:xfrm>
            <a:off x="2747395" y="769174"/>
            <a:ext cx="4819800" cy="523200"/>
          </a:xfrm>
          <a:prstGeom prst="rect">
            <a:avLst/>
          </a:prstGeom>
          <a:noFill/>
          <a:ln>
            <a:noFill/>
          </a:ln>
        </p:spPr>
        <p:txBody>
          <a:bodyPr spcFirstLastPara="1" wrap="square" lIns="91425" tIns="45700" rIns="91425" bIns="45700" anchor="t" anchorCtr="0">
            <a:noAutofit/>
          </a:bodyPr>
          <a:lstStyle/>
          <a:p>
            <a:pPr marL="457200" marR="0" lvl="0" indent="-228600" algn="ctr" rtl="0">
              <a:lnSpc>
                <a:spcPct val="100000"/>
              </a:lnSpc>
              <a:spcBef>
                <a:spcPts val="0"/>
              </a:spcBef>
              <a:spcAft>
                <a:spcPts val="0"/>
              </a:spcAft>
              <a:buClr>
                <a:srgbClr val="3F3F3F"/>
              </a:buClr>
              <a:buSzPts val="2200"/>
              <a:buFont typeface="Arial"/>
              <a:buNone/>
            </a:pPr>
            <a:r>
              <a:rPr lang="en-US" sz="2800" b="1" i="0" u="none" strike="noStrike" cap="none">
                <a:solidFill>
                  <a:srgbClr val="3F3F3F"/>
                </a:solidFill>
                <a:latin typeface="Open Sans"/>
                <a:ea typeface="Open Sans"/>
                <a:cs typeface="Open Sans"/>
                <a:sym typeface="Open Sans"/>
              </a:rPr>
              <a:t>Key Takeaways</a:t>
            </a:r>
            <a:endParaRPr sz="1400" b="0" i="0" u="none" strike="noStrike" cap="none">
              <a:solidFill>
                <a:srgbClr val="000000"/>
              </a:solidFill>
              <a:latin typeface="Arial"/>
              <a:ea typeface="Arial"/>
              <a:cs typeface="Arial"/>
              <a:sym typeface="Arial"/>
            </a:endParaRPr>
          </a:p>
        </p:txBody>
      </p:sp>
      <p:sp>
        <p:nvSpPr>
          <p:cNvPr id="649" name="Google Shape;649;g5f175b0e21_0_380"/>
          <p:cNvSpPr txBox="1">
            <a:spLocks noGrp="1"/>
          </p:cNvSpPr>
          <p:nvPr>
            <p:ph type="body" idx="1"/>
          </p:nvPr>
        </p:nvSpPr>
        <p:spPr>
          <a:xfrm>
            <a:off x="1432121" y="2180141"/>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50" name="Google Shape;650;g5f175b0e21_0_380"/>
          <p:cNvSpPr txBox="1">
            <a:spLocks noGrp="1"/>
          </p:cNvSpPr>
          <p:nvPr>
            <p:ph type="body" idx="2"/>
          </p:nvPr>
        </p:nvSpPr>
        <p:spPr>
          <a:xfrm>
            <a:off x="1432121" y="3372838"/>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51" name="Google Shape;651;g5f175b0e21_0_380"/>
          <p:cNvSpPr txBox="1">
            <a:spLocks noGrp="1"/>
          </p:cNvSpPr>
          <p:nvPr>
            <p:ph type="body" idx="3"/>
          </p:nvPr>
        </p:nvSpPr>
        <p:spPr>
          <a:xfrm>
            <a:off x="1432121" y="4565535"/>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52" name="Google Shape;652;g5f175b0e21_0_380"/>
          <p:cNvSpPr txBox="1">
            <a:spLocks noGrp="1"/>
          </p:cNvSpPr>
          <p:nvPr>
            <p:ph type="body" idx="4"/>
          </p:nvPr>
        </p:nvSpPr>
        <p:spPr>
          <a:xfrm>
            <a:off x="1432121" y="5758233"/>
            <a:ext cx="8099400" cy="5862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Assisted Practice">
  <p:cSld name="Assisted Practice">
    <p:spTree>
      <p:nvGrpSpPr>
        <p:cNvPr id="1" name="Shape 653"/>
        <p:cNvGrpSpPr/>
        <p:nvPr/>
      </p:nvGrpSpPr>
      <p:grpSpPr>
        <a:xfrm>
          <a:off x="0" y="0"/>
          <a:ext cx="0" cy="0"/>
          <a:chOff x="0" y="0"/>
          <a:chExt cx="0" cy="0"/>
        </a:xfrm>
      </p:grpSpPr>
      <p:pic>
        <p:nvPicPr>
          <p:cNvPr id="654" name="Google Shape;654;g5f175b0e21_0_389" descr="A screenshot of a compu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55" name="Google Shape;655;g5f175b0e21_0_38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656" name="Google Shape;656;g5f175b0e21_0_389"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657" name="Google Shape;657;g5f175b0e21_0_389"/>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58" name="Google Shape;658;g5f175b0e21_0_389"/>
          <p:cNvSpPr txBox="1">
            <a:spLocks noGrp="1"/>
          </p:cNvSpPr>
          <p:nvPr>
            <p:ph type="body" idx="1"/>
          </p:nvPr>
        </p:nvSpPr>
        <p:spPr>
          <a:xfrm>
            <a:off x="1902091" y="2363465"/>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Unassisted Practice">
  <p:cSld name="Unassisted Practice">
    <p:spTree>
      <p:nvGrpSpPr>
        <p:cNvPr id="1" name="Shape 659"/>
        <p:cNvGrpSpPr/>
        <p:nvPr/>
      </p:nvGrpSpPr>
      <p:grpSpPr>
        <a:xfrm>
          <a:off x="0" y="0"/>
          <a:ext cx="0" cy="0"/>
          <a:chOff x="0" y="0"/>
          <a:chExt cx="0" cy="0"/>
        </a:xfrm>
      </p:grpSpPr>
      <p:pic>
        <p:nvPicPr>
          <p:cNvPr id="660" name="Google Shape;660;g5f175b0e21_0_395" descr="A screenshot of a compute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61" name="Google Shape;661;g5f175b0e21_0_395"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pic>
        <p:nvPicPr>
          <p:cNvPr id="662" name="Google Shape;662;g5f175b0e21_0_395" descr="A close up of a logo&#10;&#10;Description automatically generated"/>
          <p:cNvPicPr preferRelativeResize="0"/>
          <p:nvPr/>
        </p:nvPicPr>
        <p:blipFill rotWithShape="1">
          <a:blip r:embed="rId4">
            <a:alphaModFix/>
          </a:blip>
          <a:srcRect/>
          <a:stretch/>
        </p:blipFill>
        <p:spPr>
          <a:xfrm>
            <a:off x="0" y="0"/>
            <a:ext cx="16256002" cy="9144001"/>
          </a:xfrm>
          <a:prstGeom prst="rect">
            <a:avLst/>
          </a:prstGeom>
          <a:noFill/>
          <a:ln>
            <a:noFill/>
          </a:ln>
        </p:spPr>
      </p:pic>
      <p:sp>
        <p:nvSpPr>
          <p:cNvPr id="663" name="Google Shape;663;g5f175b0e21_0_395"/>
          <p:cNvSpPr txBox="1">
            <a:spLocks noGrp="1"/>
          </p:cNvSpPr>
          <p:nvPr>
            <p:ph type="body" idx="1"/>
          </p:nvPr>
        </p:nvSpPr>
        <p:spPr>
          <a:xfrm>
            <a:off x="1902091" y="2363465"/>
            <a:ext cx="124518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64" name="Google Shape;664;g5f175b0e21_0_395"/>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SzPts val="4400"/>
              <a:buNone/>
              <a:defRPr sz="2800" b="1">
                <a:solidFill>
                  <a:schemeClr val="lt1"/>
                </a:solidFill>
                <a:latin typeface="Open Sans"/>
                <a:ea typeface="Open Sans"/>
                <a:cs typeface="Open Sans"/>
                <a:sym typeface="Open Sans"/>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Lesson-end Project">
  <p:cSld name="Lesson-end Project">
    <p:spTree>
      <p:nvGrpSpPr>
        <p:cNvPr id="1" name="Shape 665"/>
        <p:cNvGrpSpPr/>
        <p:nvPr/>
      </p:nvGrpSpPr>
      <p:grpSpPr>
        <a:xfrm>
          <a:off x="0" y="0"/>
          <a:ext cx="0" cy="0"/>
          <a:chOff x="0" y="0"/>
          <a:chExt cx="0" cy="0"/>
        </a:xfrm>
      </p:grpSpPr>
      <p:pic>
        <p:nvPicPr>
          <p:cNvPr id="666" name="Google Shape;666;g5f175b0e21_0_401"/>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67" name="Google Shape;667;g5f175b0e21_0_401"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668" name="Google Shape;668;g5f175b0e21_0_401"/>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69" name="Google Shape;669;g5f175b0e21_0_401"/>
          <p:cNvSpPr txBox="1">
            <a:spLocks noGrp="1"/>
          </p:cNvSpPr>
          <p:nvPr>
            <p:ph type="title"/>
          </p:nvPr>
        </p:nvSpPr>
        <p:spPr>
          <a:xfrm>
            <a:off x="0" y="539514"/>
            <a:ext cx="16256100" cy="6651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70" name="Google Shape;670;g5f175b0e21_0_401"/>
          <p:cNvSpPr txBox="1">
            <a:spLocks noGrp="1"/>
          </p:cNvSpPr>
          <p:nvPr>
            <p:ph type="body" idx="1"/>
          </p:nvPr>
        </p:nvSpPr>
        <p:spPr>
          <a:xfrm>
            <a:off x="4699001" y="1770191"/>
            <a:ext cx="99567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Course-end Project">
  <p:cSld name="Course-end Project">
    <p:spTree>
      <p:nvGrpSpPr>
        <p:cNvPr id="1" name="Shape 671"/>
        <p:cNvGrpSpPr/>
        <p:nvPr/>
      </p:nvGrpSpPr>
      <p:grpSpPr>
        <a:xfrm>
          <a:off x="0" y="0"/>
          <a:ext cx="0" cy="0"/>
          <a:chOff x="0" y="0"/>
          <a:chExt cx="0" cy="0"/>
        </a:xfrm>
      </p:grpSpPr>
      <p:pic>
        <p:nvPicPr>
          <p:cNvPr id="672" name="Google Shape;672;g5f175b0e21_0_407"/>
          <p:cNvPicPr preferRelativeResize="0"/>
          <p:nvPr/>
        </p:nvPicPr>
        <p:blipFill rotWithShape="1">
          <a:blip r:embed="rId2">
            <a:alphaModFix/>
          </a:blip>
          <a:srcRect/>
          <a:stretch/>
        </p:blipFill>
        <p:spPr>
          <a:xfrm>
            <a:off x="0" y="0"/>
            <a:ext cx="16256002" cy="9143998"/>
          </a:xfrm>
          <a:prstGeom prst="rect">
            <a:avLst/>
          </a:prstGeom>
          <a:noFill/>
          <a:ln>
            <a:noFill/>
          </a:ln>
        </p:spPr>
      </p:pic>
      <p:pic>
        <p:nvPicPr>
          <p:cNvPr id="673" name="Google Shape;673;g5f175b0e21_0_407"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674" name="Google Shape;674;g5f175b0e21_0_407"/>
          <p:cNvSpPr/>
          <p:nvPr/>
        </p:nvSpPr>
        <p:spPr>
          <a:xfrm>
            <a:off x="4254500" y="1303972"/>
            <a:ext cx="108966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75" name="Google Shape;675;g5f175b0e21_0_407"/>
          <p:cNvSpPr txBox="1">
            <a:spLocks noGrp="1"/>
          </p:cNvSpPr>
          <p:nvPr>
            <p:ph type="title"/>
          </p:nvPr>
        </p:nvSpPr>
        <p:spPr>
          <a:xfrm>
            <a:off x="0" y="539514"/>
            <a:ext cx="16256100" cy="6651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3F3F3F"/>
              </a:buClr>
              <a:buSzPts val="3200"/>
              <a:buFont typeface="Open Sans ExtraBold"/>
              <a:buNone/>
              <a:defRPr sz="2800" b="1" i="0" u="none" strike="noStrike" cap="none">
                <a:solidFill>
                  <a:schemeClr val="l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76" name="Google Shape;676;g5f175b0e21_0_407"/>
          <p:cNvSpPr txBox="1">
            <a:spLocks noGrp="1"/>
          </p:cNvSpPr>
          <p:nvPr>
            <p:ph type="body" idx="1"/>
          </p:nvPr>
        </p:nvSpPr>
        <p:spPr>
          <a:xfrm>
            <a:off x="4699001" y="1770191"/>
            <a:ext cx="99567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Before the Next Class">
  <p:cSld name="Before the Next Class">
    <p:spTree>
      <p:nvGrpSpPr>
        <p:cNvPr id="1" name="Shape 677"/>
        <p:cNvGrpSpPr/>
        <p:nvPr/>
      </p:nvGrpSpPr>
      <p:grpSpPr>
        <a:xfrm>
          <a:off x="0" y="0"/>
          <a:ext cx="0" cy="0"/>
          <a:chOff x="0" y="0"/>
          <a:chExt cx="0" cy="0"/>
        </a:xfrm>
      </p:grpSpPr>
      <p:pic>
        <p:nvPicPr>
          <p:cNvPr id="678" name="Google Shape;678;g5f175b0e21_0_413" descr="A picture containing water, outdoo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79" name="Google Shape;679;g5f175b0e21_0_413"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680" name="Google Shape;680;g5f175b0e21_0_413"/>
          <p:cNvSpPr/>
          <p:nvPr/>
        </p:nvSpPr>
        <p:spPr>
          <a:xfrm>
            <a:off x="663026" y="1342072"/>
            <a:ext cx="90465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81" name="Google Shape;681;g5f175b0e21_0_413"/>
          <p:cNvSpPr txBox="1">
            <a:spLocks noGrp="1"/>
          </p:cNvSpPr>
          <p:nvPr>
            <p:ph type="body" idx="1"/>
          </p:nvPr>
        </p:nvSpPr>
        <p:spPr>
          <a:xfrm>
            <a:off x="1120875" y="1808291"/>
            <a:ext cx="80925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82" name="Google Shape;682;g5f175b0e21_0_413"/>
          <p:cNvSpPr/>
          <p:nvPr/>
        </p:nvSpPr>
        <p:spPr>
          <a:xfrm>
            <a:off x="2464058" y="762715"/>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Before the Next Class</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What Next?">
  <p:cSld name="What Next?">
    <p:spTree>
      <p:nvGrpSpPr>
        <p:cNvPr id="1" name="Shape 683"/>
        <p:cNvGrpSpPr/>
        <p:nvPr/>
      </p:nvGrpSpPr>
      <p:grpSpPr>
        <a:xfrm>
          <a:off x="0" y="0"/>
          <a:ext cx="0" cy="0"/>
          <a:chOff x="0" y="0"/>
          <a:chExt cx="0" cy="0"/>
        </a:xfrm>
      </p:grpSpPr>
      <p:pic>
        <p:nvPicPr>
          <p:cNvPr id="684" name="Google Shape;684;g5f175b0e21_0_419" descr="A picture containing water, outdoor&#10;&#10;Description automatically generated"/>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85" name="Google Shape;685;g5f175b0e21_0_41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686" name="Google Shape;686;g5f175b0e21_0_419"/>
          <p:cNvSpPr/>
          <p:nvPr/>
        </p:nvSpPr>
        <p:spPr>
          <a:xfrm>
            <a:off x="663026" y="1342072"/>
            <a:ext cx="9046500" cy="6875400"/>
          </a:xfrm>
          <a:prstGeom prst="roundRect">
            <a:avLst>
              <a:gd name="adj" fmla="val 3063"/>
            </a:avLst>
          </a:prstGeom>
          <a:solidFill>
            <a:srgbClr val="000000">
              <a:alpha val="2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687" name="Google Shape;687;g5f175b0e21_0_419"/>
          <p:cNvSpPr txBox="1">
            <a:spLocks noGrp="1"/>
          </p:cNvSpPr>
          <p:nvPr>
            <p:ph type="body" idx="1"/>
          </p:nvPr>
        </p:nvSpPr>
        <p:spPr>
          <a:xfrm>
            <a:off x="1120875" y="1808291"/>
            <a:ext cx="8092500" cy="55275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200">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88" name="Google Shape;688;g5f175b0e21_0_419"/>
          <p:cNvSpPr/>
          <p:nvPr/>
        </p:nvSpPr>
        <p:spPr>
          <a:xfrm>
            <a:off x="2464058" y="762715"/>
            <a:ext cx="4819800" cy="4308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What Next?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55"/>
        <p:cNvGrpSpPr/>
        <p:nvPr/>
      </p:nvGrpSpPr>
      <p:grpSpPr>
        <a:xfrm>
          <a:off x="0" y="0"/>
          <a:ext cx="0" cy="0"/>
          <a:chOff x="0" y="0"/>
          <a:chExt cx="0" cy="0"/>
        </a:xfrm>
      </p:grpSpPr>
      <p:pic>
        <p:nvPicPr>
          <p:cNvPr id="56" name="Google Shape;56;p29" descr="A close up of a logo&#10;&#10;Description automatically generated"/>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57" name="Google Shape;57;p29"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58" name="Google Shape;58;p29"/>
          <p:cNvSpPr txBox="1">
            <a:spLocks noGrp="1"/>
          </p:cNvSpPr>
          <p:nvPr>
            <p:ph type="title"/>
          </p:nvPr>
        </p:nvSpPr>
        <p:spPr>
          <a:xfrm>
            <a:off x="-10160" y="229878"/>
            <a:ext cx="16276320" cy="6872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SzPts val="4400"/>
              <a:buNone/>
              <a:defRPr sz="2800" b="1">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9"/>
          <p:cNvSpPr txBox="1">
            <a:spLocks noGrp="1"/>
          </p:cNvSpPr>
          <p:nvPr>
            <p:ph type="body" idx="1"/>
          </p:nvPr>
        </p:nvSpPr>
        <p:spPr>
          <a:xfrm>
            <a:off x="1902091" y="1808291"/>
            <a:ext cx="12451817" cy="5527418"/>
          </a:xfrm>
          <a:prstGeom prst="rect">
            <a:avLst/>
          </a:prstGeom>
          <a:noFill/>
          <a:ln>
            <a:noFill/>
          </a:ln>
        </p:spPr>
        <p:txBody>
          <a:bodyPr spcFirstLastPara="1" wrap="square" lIns="91425" tIns="0" rIns="91425" bIns="0" anchor="t" anchorCtr="0">
            <a:normAutofit/>
          </a:bodyPr>
          <a:lstStyle>
            <a:lvl1pPr marL="457200" lvl="0" indent="-406400" algn="l">
              <a:lnSpc>
                <a:spcPct val="90000"/>
              </a:lnSpc>
              <a:spcBef>
                <a:spcPts val="1000"/>
              </a:spcBef>
              <a:spcAft>
                <a:spcPts val="0"/>
              </a:spcAft>
              <a:buSzPts val="2800"/>
              <a:buChar char="•"/>
              <a:defRPr sz="2200">
                <a:solidFill>
                  <a:srgbClr val="3F3F3F"/>
                </a:solidFill>
                <a:latin typeface="Open Sans"/>
                <a:ea typeface="Open Sans"/>
                <a:cs typeface="Open Sans"/>
                <a:sym typeface="Open Sans"/>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1_quiz content">
  <p:cSld name="2_quiz content">
    <p:spTree>
      <p:nvGrpSpPr>
        <p:cNvPr id="1" name="Shape 689"/>
        <p:cNvGrpSpPr/>
        <p:nvPr/>
      </p:nvGrpSpPr>
      <p:grpSpPr>
        <a:xfrm>
          <a:off x="0" y="0"/>
          <a:ext cx="0" cy="0"/>
          <a:chOff x="0" y="0"/>
          <a:chExt cx="0" cy="0"/>
        </a:xfrm>
      </p:grpSpPr>
      <p:pic>
        <p:nvPicPr>
          <p:cNvPr id="690" name="Google Shape;690;g5f175b0e21_0_425"/>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691" name="Google Shape;691;g5f175b0e21_0_425"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692" name="Google Shape;692;g5f175b0e21_0_425"/>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693" name="Google Shape;693;g5f175b0e21_0_425"/>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94" name="Google Shape;694;g5f175b0e21_0_425"/>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95" name="Google Shape;695;g5f175b0e21_0_425"/>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696" name="Google Shape;696;g5f175b0e21_0_425"/>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697" name="Google Shape;697;g5f175b0e21_0_425"/>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698" name="Google Shape;698;g5f175b0e21_0_425"/>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1_quiz ans">
  <p:cSld name="2_quiz ans">
    <p:spTree>
      <p:nvGrpSpPr>
        <p:cNvPr id="1" name="Shape 699"/>
        <p:cNvGrpSpPr/>
        <p:nvPr/>
      </p:nvGrpSpPr>
      <p:grpSpPr>
        <a:xfrm>
          <a:off x="0" y="0"/>
          <a:ext cx="0" cy="0"/>
          <a:chOff x="0" y="0"/>
          <a:chExt cx="0" cy="0"/>
        </a:xfrm>
      </p:grpSpPr>
      <p:pic>
        <p:nvPicPr>
          <p:cNvPr id="700" name="Google Shape;700;g5f175b0e21_0_435"/>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701" name="Google Shape;701;g5f175b0e21_0_435"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702" name="Google Shape;702;g5f175b0e21_0_435"/>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703" name="Google Shape;703;g5f175b0e21_0_435"/>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04" name="Google Shape;704;g5f175b0e21_0_435"/>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05" name="Google Shape;705;g5f175b0e21_0_435"/>
          <p:cNvSpPr txBox="1">
            <a:spLocks noGrp="1"/>
          </p:cNvSpPr>
          <p:nvPr>
            <p:ph type="body" idx="3"/>
          </p:nvPr>
        </p:nvSpPr>
        <p:spPr>
          <a:xfrm>
            <a:off x="670033" y="7935120"/>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06" name="Google Shape;706;g5f175b0e21_0_435"/>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707" name="Google Shape;707;g5f175b0e21_0_435"/>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708" name="Google Shape;708;g5f175b0e21_0_435"/>
          <p:cNvSpPr txBox="1">
            <a:spLocks noGrp="1"/>
          </p:cNvSpPr>
          <p:nvPr>
            <p:ph type="body" idx="4"/>
          </p:nvPr>
        </p:nvSpPr>
        <p:spPr>
          <a:xfrm>
            <a:off x="3346904" y="7368182"/>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09" name="Google Shape;709;g5f175b0e21_0_435"/>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710" name="Google Shape;710;g5f175b0e21_0_435"/>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711" name="Google Shape;711;g5f175b0e21_0_435"/>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12" name="Google Shape;712;g5f175b0e21_0_435"/>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1_quiz content">
  <p:cSld name="3_quiz content">
    <p:spTree>
      <p:nvGrpSpPr>
        <p:cNvPr id="1" name="Shape 713"/>
        <p:cNvGrpSpPr/>
        <p:nvPr/>
      </p:nvGrpSpPr>
      <p:grpSpPr>
        <a:xfrm>
          <a:off x="0" y="0"/>
          <a:ext cx="0" cy="0"/>
          <a:chOff x="0" y="0"/>
          <a:chExt cx="0" cy="0"/>
        </a:xfrm>
      </p:grpSpPr>
      <p:pic>
        <p:nvPicPr>
          <p:cNvPr id="714" name="Google Shape;714;g5f175b0e21_0_449"/>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715" name="Google Shape;715;g5f175b0e21_0_449"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716" name="Google Shape;716;g5f175b0e21_0_449"/>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717" name="Google Shape;717;g5f175b0e21_0_449"/>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18" name="Google Shape;718;g5f175b0e21_0_449"/>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19" name="Google Shape;719;g5f175b0e21_0_449"/>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720" name="Google Shape;720;g5f175b0e21_0_449"/>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721" name="Google Shape;721;g5f175b0e21_0_449"/>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722" name="Google Shape;722;g5f175b0e21_0_449"/>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723" name="Google Shape;723;g5f175b0e21_0_449"/>
          <p:cNvSpPr txBox="1">
            <a:spLocks noGrp="1"/>
          </p:cNvSpPr>
          <p:nvPr>
            <p:ph type="body" idx="3"/>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24" name="Google Shape;724;g5f175b0e21_0_449"/>
          <p:cNvSpPr txBox="1">
            <a:spLocks noGrp="1"/>
          </p:cNvSpPr>
          <p:nvPr>
            <p:ph type="body" idx="4"/>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25" name="Google Shape;725;g5f175b0e21_0_449"/>
          <p:cNvSpPr txBox="1">
            <a:spLocks noGrp="1"/>
          </p:cNvSpPr>
          <p:nvPr>
            <p:ph type="body" idx="5"/>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26" name="Google Shape;726;g5f175b0e21_0_449"/>
          <p:cNvSpPr txBox="1">
            <a:spLocks noGrp="1"/>
          </p:cNvSpPr>
          <p:nvPr>
            <p:ph type="body" idx="6"/>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27" name="Google Shape;727;g5f175b0e21_0_449"/>
          <p:cNvSpPr txBox="1"/>
          <p:nvPr/>
        </p:nvSpPr>
        <p:spPr>
          <a:xfrm>
            <a:off x="1716761"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728" name="Google Shape;728;g5f175b0e21_0_449"/>
          <p:cNvSpPr txBox="1">
            <a:spLocks noGrp="1"/>
          </p:cNvSpPr>
          <p:nvPr>
            <p:ph type="body" idx="7"/>
          </p:nvPr>
        </p:nvSpPr>
        <p:spPr>
          <a:xfrm>
            <a:off x="2329744" y="6118963"/>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1_quiz ans">
  <p:cSld name="3_quiz ans">
    <p:spTree>
      <p:nvGrpSpPr>
        <p:cNvPr id="1" name="Shape 729"/>
        <p:cNvGrpSpPr/>
        <p:nvPr/>
      </p:nvGrpSpPr>
      <p:grpSpPr>
        <a:xfrm>
          <a:off x="0" y="0"/>
          <a:ext cx="0" cy="0"/>
          <a:chOff x="0" y="0"/>
          <a:chExt cx="0" cy="0"/>
        </a:xfrm>
      </p:grpSpPr>
      <p:pic>
        <p:nvPicPr>
          <p:cNvPr id="730" name="Google Shape;730;g5f175b0e21_0_465"/>
          <p:cNvPicPr preferRelativeResize="0"/>
          <p:nvPr/>
        </p:nvPicPr>
        <p:blipFill rotWithShape="1">
          <a:blip r:embed="rId2">
            <a:alphaModFix/>
          </a:blip>
          <a:srcRect/>
          <a:stretch/>
        </p:blipFill>
        <p:spPr>
          <a:xfrm>
            <a:off x="0" y="0"/>
            <a:ext cx="16256002" cy="9144001"/>
          </a:xfrm>
          <a:prstGeom prst="rect">
            <a:avLst/>
          </a:prstGeom>
          <a:noFill/>
          <a:ln>
            <a:noFill/>
          </a:ln>
        </p:spPr>
      </p:pic>
      <p:pic>
        <p:nvPicPr>
          <p:cNvPr id="731" name="Google Shape;731;g5f175b0e21_0_465" descr="A close up of a logo&#10;&#10;Description automatically generated"/>
          <p:cNvPicPr preferRelativeResize="0"/>
          <p:nvPr/>
        </p:nvPicPr>
        <p:blipFill rotWithShape="1">
          <a:blip r:embed="rId3">
            <a:alphaModFix/>
          </a:blip>
          <a:srcRect/>
          <a:stretch/>
        </p:blipFill>
        <p:spPr>
          <a:xfrm>
            <a:off x="0" y="0"/>
            <a:ext cx="16256002" cy="9144001"/>
          </a:xfrm>
          <a:prstGeom prst="rect">
            <a:avLst/>
          </a:prstGeom>
          <a:noFill/>
          <a:ln>
            <a:noFill/>
          </a:ln>
        </p:spPr>
      </p:pic>
      <p:sp>
        <p:nvSpPr>
          <p:cNvPr id="732" name="Google Shape;732;g5f175b0e21_0_465"/>
          <p:cNvSpPr txBox="1"/>
          <p:nvPr/>
        </p:nvSpPr>
        <p:spPr>
          <a:xfrm>
            <a:off x="1280469" y="732325"/>
            <a:ext cx="1698900" cy="4617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000" b="1" i="0" u="none" strike="noStrike" cap="none">
                <a:solidFill>
                  <a:srgbClr val="FFFFFF"/>
                </a:solidFill>
                <a:latin typeface="Open Sans"/>
                <a:ea typeface="Open Sans"/>
                <a:cs typeface="Open Sans"/>
                <a:sym typeface="Open Sans"/>
              </a:rPr>
              <a:t>Knowledge Check</a:t>
            </a:r>
            <a:endParaRPr sz="2000" b="1" i="0" u="none" strike="noStrike" cap="none">
              <a:solidFill>
                <a:srgbClr val="FFFFFF"/>
              </a:solidFill>
              <a:latin typeface="Open Sans"/>
              <a:ea typeface="Open Sans"/>
              <a:cs typeface="Open Sans"/>
              <a:sym typeface="Open Sans"/>
            </a:endParaRPr>
          </a:p>
        </p:txBody>
      </p:sp>
      <p:sp>
        <p:nvSpPr>
          <p:cNvPr id="733" name="Google Shape;733;g5f175b0e21_0_465"/>
          <p:cNvSpPr txBox="1">
            <a:spLocks noGrp="1"/>
          </p:cNvSpPr>
          <p:nvPr>
            <p:ph type="body" idx="1"/>
          </p:nvPr>
        </p:nvSpPr>
        <p:spPr>
          <a:xfrm>
            <a:off x="1280469" y="1281797"/>
            <a:ext cx="1698900" cy="6741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200" b="1">
                <a:solidFill>
                  <a:schemeClr val="lt1"/>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34" name="Google Shape;734;g5f175b0e21_0_465"/>
          <p:cNvSpPr txBox="1">
            <a:spLocks noGrp="1"/>
          </p:cNvSpPr>
          <p:nvPr>
            <p:ph type="body" idx="2"/>
          </p:nvPr>
        </p:nvSpPr>
        <p:spPr>
          <a:xfrm>
            <a:off x="3012031" y="571937"/>
            <a:ext cx="12323700" cy="1425000"/>
          </a:xfrm>
          <a:prstGeom prst="rect">
            <a:avLst/>
          </a:prstGeom>
          <a:noFill/>
          <a:ln>
            <a:noFill/>
          </a:ln>
        </p:spPr>
        <p:txBody>
          <a:bodyPr spcFirstLastPara="1" wrap="square" lIns="91425" tIns="45700" rIns="91425" bIns="45700" anchor="ctr" anchorCtr="0">
            <a:noAutofit/>
          </a:bodyPr>
          <a:lstStyle>
            <a:lvl1pPr marL="457200" lvl="0" indent="-406400" algn="l" rtl="0">
              <a:lnSpc>
                <a:spcPct val="90000"/>
              </a:lnSpc>
              <a:spcBef>
                <a:spcPts val="1000"/>
              </a:spcBef>
              <a:spcAft>
                <a:spcPts val="0"/>
              </a:spcAft>
              <a:buSzPts val="2800"/>
              <a:buChar char="•"/>
              <a:defRPr sz="22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35" name="Google Shape;735;g5f175b0e21_0_465"/>
          <p:cNvSpPr txBox="1">
            <a:spLocks noGrp="1"/>
          </p:cNvSpPr>
          <p:nvPr>
            <p:ph type="body" idx="3"/>
          </p:nvPr>
        </p:nvSpPr>
        <p:spPr>
          <a:xfrm>
            <a:off x="670033" y="7935120"/>
            <a:ext cx="15194400" cy="998700"/>
          </a:xfrm>
          <a:prstGeom prst="rect">
            <a:avLst/>
          </a:prstGeom>
          <a:noFill/>
          <a:ln>
            <a:noFill/>
          </a:ln>
        </p:spPr>
        <p:txBody>
          <a:bodyPr spcFirstLastPara="1" wrap="square" lIns="91425" tIns="45700" rIns="91425" bIns="45700" anchor="t" anchorCtr="0">
            <a:noAutofit/>
          </a:bodyPr>
          <a:lstStyle>
            <a:lvl1pPr marL="457200" lvl="0" indent="-406400" algn="l" rtl="0">
              <a:lnSpc>
                <a:spcPct val="90000"/>
              </a:lnSpc>
              <a:spcBef>
                <a:spcPts val="1000"/>
              </a:spcBef>
              <a:spcAft>
                <a:spcPts val="0"/>
              </a:spcAft>
              <a:buSzPts val="2800"/>
              <a:buChar char="•"/>
              <a:defRPr sz="2000" b="1">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36" name="Google Shape;736;g5f175b0e21_0_465"/>
          <p:cNvSpPr txBox="1"/>
          <p:nvPr/>
        </p:nvSpPr>
        <p:spPr>
          <a:xfrm>
            <a:off x="670034" y="7373503"/>
            <a:ext cx="2749200" cy="400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rgbClr val="3F3F3F"/>
                </a:solidFill>
                <a:latin typeface="Open Sans"/>
                <a:ea typeface="Open Sans"/>
                <a:cs typeface="Open Sans"/>
                <a:sym typeface="Open Sans"/>
              </a:rPr>
              <a:t>The correct answer is</a:t>
            </a:r>
            <a:endParaRPr sz="1400" b="0" i="0" u="none" strike="noStrike" cap="none">
              <a:solidFill>
                <a:srgbClr val="000000"/>
              </a:solidFill>
              <a:latin typeface="Open Sans"/>
              <a:ea typeface="Open Sans"/>
              <a:cs typeface="Open Sans"/>
              <a:sym typeface="Open Sans"/>
            </a:endParaRPr>
          </a:p>
        </p:txBody>
      </p:sp>
      <p:cxnSp>
        <p:nvCxnSpPr>
          <p:cNvPr id="737" name="Google Shape;737;g5f175b0e21_0_465"/>
          <p:cNvCxnSpPr/>
          <p:nvPr/>
        </p:nvCxnSpPr>
        <p:spPr>
          <a:xfrm>
            <a:off x="670034" y="7854368"/>
            <a:ext cx="15074400" cy="0"/>
          </a:xfrm>
          <a:prstGeom prst="straightConnector1">
            <a:avLst/>
          </a:prstGeom>
          <a:noFill/>
          <a:ln w="9525" cap="flat" cmpd="sng">
            <a:solidFill>
              <a:schemeClr val="dk1"/>
            </a:solidFill>
            <a:prstDash val="solid"/>
            <a:round/>
            <a:headEnd type="none" w="sm" len="sm"/>
            <a:tailEnd type="none" w="sm" len="sm"/>
          </a:ln>
        </p:spPr>
      </p:cxnSp>
      <p:sp>
        <p:nvSpPr>
          <p:cNvPr id="738" name="Google Shape;738;g5f175b0e21_0_465"/>
          <p:cNvSpPr txBox="1">
            <a:spLocks noGrp="1"/>
          </p:cNvSpPr>
          <p:nvPr>
            <p:ph type="body" idx="4"/>
          </p:nvPr>
        </p:nvSpPr>
        <p:spPr>
          <a:xfrm>
            <a:off x="3328590" y="7334926"/>
            <a:ext cx="9022200" cy="400200"/>
          </a:xfrm>
          <a:prstGeom prst="rect">
            <a:avLst/>
          </a:prstGeom>
          <a:noFill/>
          <a:ln>
            <a:noFill/>
          </a:ln>
        </p:spPr>
        <p:txBody>
          <a:bodyPr spcFirstLastPara="1" wrap="square" lIns="91425" tIns="0" rIns="91425" bIns="0" anchor="b" anchorCtr="0">
            <a:noAutofit/>
          </a:bodyPr>
          <a:lstStyle>
            <a:lvl1pPr marL="457200" lvl="0" indent="-406400" algn="l" rtl="0">
              <a:lnSpc>
                <a:spcPct val="90000"/>
              </a:lnSpc>
              <a:spcBef>
                <a:spcPts val="1000"/>
              </a:spcBef>
              <a:spcAft>
                <a:spcPts val="0"/>
              </a:spcAft>
              <a:buSzPts val="2800"/>
              <a:buChar char="•"/>
              <a:defRPr sz="2200" b="1">
                <a:solidFill>
                  <a:srgbClr val="024F93"/>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39" name="Google Shape;739;g5f175b0e21_0_465"/>
          <p:cNvSpPr txBox="1"/>
          <p:nvPr/>
        </p:nvSpPr>
        <p:spPr>
          <a:xfrm>
            <a:off x="1716761" y="283654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a.</a:t>
            </a:r>
            <a:endParaRPr sz="2000" b="0" i="0" u="none" strike="noStrike" cap="none">
              <a:solidFill>
                <a:srgbClr val="000000"/>
              </a:solidFill>
              <a:latin typeface="Open Sans"/>
              <a:ea typeface="Open Sans"/>
              <a:cs typeface="Open Sans"/>
              <a:sym typeface="Open Sans"/>
            </a:endParaRPr>
          </a:p>
        </p:txBody>
      </p:sp>
      <p:sp>
        <p:nvSpPr>
          <p:cNvPr id="740" name="Google Shape;740;g5f175b0e21_0_465"/>
          <p:cNvSpPr txBox="1"/>
          <p:nvPr/>
        </p:nvSpPr>
        <p:spPr>
          <a:xfrm>
            <a:off x="1716761" y="365714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b.</a:t>
            </a:r>
            <a:endParaRPr sz="2000" b="0" i="0" u="none" strike="noStrike" cap="none">
              <a:solidFill>
                <a:srgbClr val="000000"/>
              </a:solidFill>
              <a:latin typeface="Open Sans"/>
              <a:ea typeface="Open Sans"/>
              <a:cs typeface="Open Sans"/>
              <a:sym typeface="Open Sans"/>
            </a:endParaRPr>
          </a:p>
        </p:txBody>
      </p:sp>
      <p:sp>
        <p:nvSpPr>
          <p:cNvPr id="741" name="Google Shape;741;g5f175b0e21_0_465"/>
          <p:cNvSpPr txBox="1"/>
          <p:nvPr/>
        </p:nvSpPr>
        <p:spPr>
          <a:xfrm>
            <a:off x="1716761" y="4477753"/>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c.</a:t>
            </a:r>
            <a:endParaRPr sz="2000" b="0" i="0" u="none" strike="noStrike" cap="none">
              <a:solidFill>
                <a:srgbClr val="000000"/>
              </a:solidFill>
              <a:latin typeface="Open Sans"/>
              <a:ea typeface="Open Sans"/>
              <a:cs typeface="Open Sans"/>
              <a:sym typeface="Open Sans"/>
            </a:endParaRPr>
          </a:p>
        </p:txBody>
      </p:sp>
      <p:sp>
        <p:nvSpPr>
          <p:cNvPr id="742" name="Google Shape;742;g5f175b0e21_0_465"/>
          <p:cNvSpPr txBox="1"/>
          <p:nvPr/>
        </p:nvSpPr>
        <p:spPr>
          <a:xfrm>
            <a:off x="1716761" y="5298358"/>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d.</a:t>
            </a:r>
            <a:endParaRPr sz="2000" b="0" i="0" u="none" strike="noStrike" cap="none">
              <a:solidFill>
                <a:srgbClr val="000000"/>
              </a:solidFill>
              <a:latin typeface="Open Sans"/>
              <a:ea typeface="Open Sans"/>
              <a:cs typeface="Open Sans"/>
              <a:sym typeface="Open Sans"/>
            </a:endParaRPr>
          </a:p>
        </p:txBody>
      </p:sp>
      <p:sp>
        <p:nvSpPr>
          <p:cNvPr id="743" name="Google Shape;743;g5f175b0e21_0_465"/>
          <p:cNvSpPr txBox="1">
            <a:spLocks noGrp="1"/>
          </p:cNvSpPr>
          <p:nvPr>
            <p:ph type="body" idx="5"/>
          </p:nvPr>
        </p:nvSpPr>
        <p:spPr>
          <a:xfrm>
            <a:off x="2329744" y="278841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44" name="Google Shape;744;g5f175b0e21_0_465"/>
          <p:cNvSpPr txBox="1">
            <a:spLocks noGrp="1"/>
          </p:cNvSpPr>
          <p:nvPr>
            <p:ph type="body" idx="6"/>
          </p:nvPr>
        </p:nvSpPr>
        <p:spPr>
          <a:xfrm>
            <a:off x="2329744" y="360902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45" name="Google Shape;745;g5f175b0e21_0_465"/>
          <p:cNvSpPr txBox="1">
            <a:spLocks noGrp="1"/>
          </p:cNvSpPr>
          <p:nvPr>
            <p:ph type="body" idx="7"/>
          </p:nvPr>
        </p:nvSpPr>
        <p:spPr>
          <a:xfrm>
            <a:off x="2329744" y="4429627"/>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46" name="Google Shape;746;g5f175b0e21_0_465"/>
          <p:cNvSpPr txBox="1">
            <a:spLocks noGrp="1"/>
          </p:cNvSpPr>
          <p:nvPr>
            <p:ph type="body" idx="8"/>
          </p:nvPr>
        </p:nvSpPr>
        <p:spPr>
          <a:xfrm>
            <a:off x="2329744" y="5250232"/>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747" name="Google Shape;747;g5f175b0e21_0_465"/>
          <p:cNvSpPr txBox="1"/>
          <p:nvPr/>
        </p:nvSpPr>
        <p:spPr>
          <a:xfrm>
            <a:off x="1716761" y="6167089"/>
            <a:ext cx="548700" cy="54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000" b="0" i="0" u="none" strike="noStrike" cap="none">
                <a:solidFill>
                  <a:srgbClr val="3F3F3F"/>
                </a:solidFill>
                <a:latin typeface="Open Sans"/>
                <a:ea typeface="Open Sans"/>
                <a:cs typeface="Open Sans"/>
                <a:sym typeface="Open Sans"/>
              </a:rPr>
              <a:t>e.</a:t>
            </a:r>
            <a:endParaRPr sz="2000" b="0" i="0" u="none" strike="noStrike" cap="none">
              <a:solidFill>
                <a:srgbClr val="000000"/>
              </a:solidFill>
              <a:latin typeface="Open Sans"/>
              <a:ea typeface="Open Sans"/>
              <a:cs typeface="Open Sans"/>
              <a:sym typeface="Open Sans"/>
            </a:endParaRPr>
          </a:p>
        </p:txBody>
      </p:sp>
      <p:sp>
        <p:nvSpPr>
          <p:cNvPr id="748" name="Google Shape;748;g5f175b0e21_0_465"/>
          <p:cNvSpPr txBox="1">
            <a:spLocks noGrp="1"/>
          </p:cNvSpPr>
          <p:nvPr>
            <p:ph type="body" idx="9"/>
          </p:nvPr>
        </p:nvSpPr>
        <p:spPr>
          <a:xfrm>
            <a:off x="2329744" y="6118963"/>
            <a:ext cx="11250600" cy="701700"/>
          </a:xfrm>
          <a:prstGeom prst="rect">
            <a:avLst/>
          </a:prstGeom>
          <a:noFill/>
          <a:ln>
            <a:noFill/>
          </a:ln>
        </p:spPr>
        <p:txBody>
          <a:bodyPr spcFirstLastPara="1" wrap="square" lIns="91425" tIns="0" rIns="91425" bIns="0" anchor="t" anchorCtr="0">
            <a:noAutofit/>
          </a:bodyPr>
          <a:lstStyle>
            <a:lvl1pPr marL="457200" lvl="0" indent="-406400" algn="l" rtl="0">
              <a:lnSpc>
                <a:spcPct val="90000"/>
              </a:lnSpc>
              <a:spcBef>
                <a:spcPts val="1000"/>
              </a:spcBef>
              <a:spcAft>
                <a:spcPts val="0"/>
              </a:spcAft>
              <a:buSzPts val="2800"/>
              <a:buChar char="•"/>
              <a:defRPr sz="2000">
                <a:solidFill>
                  <a:srgbClr val="3F3F3F"/>
                </a:solidFill>
                <a:latin typeface="Open Sans"/>
                <a:ea typeface="Open Sans"/>
                <a:cs typeface="Open Sans"/>
                <a:sym typeface="Open Sans"/>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Knowledge Check ">
  <p:cSld name="Knowledge Check ">
    <p:spTree>
      <p:nvGrpSpPr>
        <p:cNvPr id="1" name="Shape 60"/>
        <p:cNvGrpSpPr/>
        <p:nvPr/>
      </p:nvGrpSpPr>
      <p:grpSpPr>
        <a:xfrm>
          <a:off x="0" y="0"/>
          <a:ext cx="0" cy="0"/>
          <a:chOff x="0" y="0"/>
          <a:chExt cx="0" cy="0"/>
        </a:xfrm>
      </p:grpSpPr>
      <p:pic>
        <p:nvPicPr>
          <p:cNvPr id="61" name="Google Shape;61;p30"/>
          <p:cNvPicPr preferRelativeResize="0"/>
          <p:nvPr/>
        </p:nvPicPr>
        <p:blipFill rotWithShape="1">
          <a:blip r:embed="rId2">
            <a:alphaModFix/>
          </a:blip>
          <a:srcRect/>
          <a:stretch/>
        </p:blipFill>
        <p:spPr>
          <a:xfrm>
            <a:off x="0" y="0"/>
            <a:ext cx="16256000" cy="9144000"/>
          </a:xfrm>
          <a:prstGeom prst="rect">
            <a:avLst/>
          </a:prstGeom>
          <a:noFill/>
          <a:ln>
            <a:noFill/>
          </a:ln>
        </p:spPr>
      </p:pic>
      <p:pic>
        <p:nvPicPr>
          <p:cNvPr id="62" name="Google Shape;62;p30" descr="A close up of a logo&#10;&#10;Description automatically generated"/>
          <p:cNvPicPr preferRelativeResize="0"/>
          <p:nvPr/>
        </p:nvPicPr>
        <p:blipFill rotWithShape="1">
          <a:blip r:embed="rId3">
            <a:alphaModFix/>
          </a:blip>
          <a:srcRect/>
          <a:stretch/>
        </p:blipFill>
        <p:spPr>
          <a:xfrm>
            <a:off x="0" y="0"/>
            <a:ext cx="16256000" cy="9144000"/>
          </a:xfrm>
          <a:prstGeom prst="rect">
            <a:avLst/>
          </a:prstGeom>
          <a:noFill/>
          <a:ln>
            <a:noFill/>
          </a:ln>
        </p:spPr>
      </p:pic>
      <p:sp>
        <p:nvSpPr>
          <p:cNvPr id="63" name="Google Shape;63;p30"/>
          <p:cNvSpPr/>
          <p:nvPr/>
        </p:nvSpPr>
        <p:spPr>
          <a:xfrm>
            <a:off x="8128000" y="4310390"/>
            <a:ext cx="4819925" cy="430887"/>
          </a:xfrm>
          <a:prstGeom prst="rect">
            <a:avLst/>
          </a:prstGeom>
          <a:noFill/>
          <a:ln>
            <a:noFill/>
          </a:ln>
        </p:spPr>
        <p:txBody>
          <a:bodyPr spcFirstLastPara="1" wrap="square" lIns="91425" tIns="0" rIns="91425" bIns="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US" sz="2800" b="1" i="0" u="none" strike="noStrike" cap="none">
                <a:solidFill>
                  <a:schemeClr val="lt1"/>
                </a:solidFill>
                <a:latin typeface="Open Sans"/>
                <a:ea typeface="Open Sans"/>
                <a:cs typeface="Open Sans"/>
                <a:sym typeface="Open Sans"/>
              </a:rPr>
              <a:t>Knowledge Check</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theme" Target="../theme/theme2.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theme" Target="../theme/theme3.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slideLayout" Target="../slideLayouts/slideLayout74.xml"/><Relationship Id="rId18" Type="http://schemas.openxmlformats.org/officeDocument/2006/relationships/slideLayout" Target="../slideLayouts/slideLayout79.xml"/><Relationship Id="rId3" Type="http://schemas.openxmlformats.org/officeDocument/2006/relationships/slideLayout" Target="../slideLayouts/slideLayout64.xml"/><Relationship Id="rId21" Type="http://schemas.openxmlformats.org/officeDocument/2006/relationships/slideLayout" Target="../slideLayouts/slideLayout82.xml"/><Relationship Id="rId7" Type="http://schemas.openxmlformats.org/officeDocument/2006/relationships/slideLayout" Target="../slideLayouts/slideLayout68.xml"/><Relationship Id="rId12" Type="http://schemas.openxmlformats.org/officeDocument/2006/relationships/slideLayout" Target="../slideLayouts/slideLayout73.xml"/><Relationship Id="rId17" Type="http://schemas.openxmlformats.org/officeDocument/2006/relationships/slideLayout" Target="../slideLayouts/slideLayout78.xml"/><Relationship Id="rId2" Type="http://schemas.openxmlformats.org/officeDocument/2006/relationships/slideLayout" Target="../slideLayouts/slideLayout63.xml"/><Relationship Id="rId16" Type="http://schemas.openxmlformats.org/officeDocument/2006/relationships/slideLayout" Target="../slideLayouts/slideLayout77.xml"/><Relationship Id="rId20" Type="http://schemas.openxmlformats.org/officeDocument/2006/relationships/slideLayout" Target="../slideLayouts/slideLayout81.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5" Type="http://schemas.openxmlformats.org/officeDocument/2006/relationships/slideLayout" Target="../slideLayouts/slideLayout66.xml"/><Relationship Id="rId15" Type="http://schemas.openxmlformats.org/officeDocument/2006/relationships/slideLayout" Target="../slideLayouts/slideLayout76.xml"/><Relationship Id="rId23" Type="http://schemas.openxmlformats.org/officeDocument/2006/relationships/theme" Target="../theme/theme4.xml"/><Relationship Id="rId10" Type="http://schemas.openxmlformats.org/officeDocument/2006/relationships/slideLayout" Target="../slideLayouts/slideLayout71.xml"/><Relationship Id="rId19" Type="http://schemas.openxmlformats.org/officeDocument/2006/relationships/slideLayout" Target="../slideLayouts/slideLayout80.xml"/><Relationship Id="rId4" Type="http://schemas.openxmlformats.org/officeDocument/2006/relationships/slideLayout" Target="../slideLayouts/slideLayout65.xml"/><Relationship Id="rId9" Type="http://schemas.openxmlformats.org/officeDocument/2006/relationships/slideLayout" Target="../slideLayouts/slideLayout70.xml"/><Relationship Id="rId14" Type="http://schemas.openxmlformats.org/officeDocument/2006/relationships/slideLayout" Target="../slideLayouts/slideLayout75.xml"/><Relationship Id="rId22"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1"/>
          <p:cNvSpPr txBox="1">
            <a:spLocks noGrp="1"/>
          </p:cNvSpPr>
          <p:nvPr>
            <p:ph type="title"/>
          </p:nvPr>
        </p:nvSpPr>
        <p:spPr>
          <a:xfrm>
            <a:off x="1117600" y="487363"/>
            <a:ext cx="14020801" cy="1766887"/>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1"/>
          <p:cNvSpPr txBox="1">
            <a:spLocks noGrp="1"/>
          </p:cNvSpPr>
          <p:nvPr>
            <p:ph type="body" idx="1"/>
          </p:nvPr>
        </p:nvSpPr>
        <p:spPr>
          <a:xfrm>
            <a:off x="1117600" y="2433638"/>
            <a:ext cx="14020801" cy="5802312"/>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1"/>
          <p:cNvSpPr txBox="1">
            <a:spLocks noGrp="1"/>
          </p:cNvSpPr>
          <p:nvPr>
            <p:ph type="dt" idx="10"/>
          </p:nvPr>
        </p:nvSpPr>
        <p:spPr>
          <a:xfrm>
            <a:off x="1117600" y="8475663"/>
            <a:ext cx="3657600" cy="48577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1"/>
          <p:cNvSpPr txBox="1">
            <a:spLocks noGrp="1"/>
          </p:cNvSpPr>
          <p:nvPr>
            <p:ph type="ftr" idx="11"/>
          </p:nvPr>
        </p:nvSpPr>
        <p:spPr>
          <a:xfrm>
            <a:off x="5384800" y="8475663"/>
            <a:ext cx="5486400" cy="48577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1"/>
          <p:cNvSpPr txBox="1">
            <a:spLocks noGrp="1"/>
          </p:cNvSpPr>
          <p:nvPr>
            <p:ph type="sldNum" idx="12"/>
          </p:nvPr>
        </p:nvSpPr>
        <p:spPr>
          <a:xfrm>
            <a:off x="11480800" y="8475663"/>
            <a:ext cx="3657600" cy="48577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1"/>
        <p:cNvGrpSpPr/>
        <p:nvPr/>
      </p:nvGrpSpPr>
      <p:grpSpPr>
        <a:xfrm>
          <a:off x="0" y="0"/>
          <a:ext cx="0" cy="0"/>
          <a:chOff x="0" y="0"/>
          <a:chExt cx="0" cy="0"/>
        </a:xfrm>
      </p:grpSpPr>
      <p:sp>
        <p:nvSpPr>
          <p:cNvPr id="202" name="Google Shape;202;g5e30da15e4_0_437"/>
          <p:cNvSpPr txBox="1">
            <a:spLocks noGrp="1"/>
          </p:cNvSpPr>
          <p:nvPr>
            <p:ph type="title"/>
          </p:nvPr>
        </p:nvSpPr>
        <p:spPr>
          <a:xfrm>
            <a:off x="1117600" y="487363"/>
            <a:ext cx="14020800" cy="17670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03" name="Google Shape;203;g5e30da15e4_0_437"/>
          <p:cNvSpPr txBox="1">
            <a:spLocks noGrp="1"/>
          </p:cNvSpPr>
          <p:nvPr>
            <p:ph type="body" idx="1"/>
          </p:nvPr>
        </p:nvSpPr>
        <p:spPr>
          <a:xfrm>
            <a:off x="1117600" y="2433638"/>
            <a:ext cx="14020800" cy="5802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4" name="Google Shape;204;g5e30da15e4_0_437"/>
          <p:cNvSpPr txBox="1">
            <a:spLocks noGrp="1"/>
          </p:cNvSpPr>
          <p:nvPr>
            <p:ph type="dt" idx="10"/>
          </p:nvPr>
        </p:nvSpPr>
        <p:spPr>
          <a:xfrm>
            <a:off x="1117600" y="8475663"/>
            <a:ext cx="3657600" cy="485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05" name="Google Shape;205;g5e30da15e4_0_437"/>
          <p:cNvSpPr txBox="1">
            <a:spLocks noGrp="1"/>
          </p:cNvSpPr>
          <p:nvPr>
            <p:ph type="ftr" idx="11"/>
          </p:nvPr>
        </p:nvSpPr>
        <p:spPr>
          <a:xfrm>
            <a:off x="5384800" y="8475663"/>
            <a:ext cx="5486400" cy="4857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06" name="Google Shape;206;g5e30da15e4_0_437"/>
          <p:cNvSpPr txBox="1">
            <a:spLocks noGrp="1"/>
          </p:cNvSpPr>
          <p:nvPr>
            <p:ph type="sldNum" idx="12"/>
          </p:nvPr>
        </p:nvSpPr>
        <p:spPr>
          <a:xfrm>
            <a:off x="11480800" y="8475663"/>
            <a:ext cx="3657600" cy="485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3"/>
        <p:cNvGrpSpPr/>
        <p:nvPr/>
      </p:nvGrpSpPr>
      <p:grpSpPr>
        <a:xfrm>
          <a:off x="0" y="0"/>
          <a:ext cx="0" cy="0"/>
          <a:chOff x="0" y="0"/>
          <a:chExt cx="0" cy="0"/>
        </a:xfrm>
      </p:grpSpPr>
      <p:sp>
        <p:nvSpPr>
          <p:cNvPr id="394" name="Google Shape;394;g5f175b0e21_0_35"/>
          <p:cNvSpPr txBox="1">
            <a:spLocks noGrp="1"/>
          </p:cNvSpPr>
          <p:nvPr>
            <p:ph type="title"/>
          </p:nvPr>
        </p:nvSpPr>
        <p:spPr>
          <a:xfrm>
            <a:off x="1117600" y="487363"/>
            <a:ext cx="14020800" cy="17670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95" name="Google Shape;395;g5f175b0e21_0_35"/>
          <p:cNvSpPr txBox="1">
            <a:spLocks noGrp="1"/>
          </p:cNvSpPr>
          <p:nvPr>
            <p:ph type="body" idx="1"/>
          </p:nvPr>
        </p:nvSpPr>
        <p:spPr>
          <a:xfrm>
            <a:off x="1117600" y="2433638"/>
            <a:ext cx="14020800" cy="5802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96" name="Google Shape;396;g5f175b0e21_0_35"/>
          <p:cNvSpPr txBox="1">
            <a:spLocks noGrp="1"/>
          </p:cNvSpPr>
          <p:nvPr>
            <p:ph type="dt" idx="10"/>
          </p:nvPr>
        </p:nvSpPr>
        <p:spPr>
          <a:xfrm>
            <a:off x="1117600" y="8475663"/>
            <a:ext cx="3657600" cy="485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97" name="Google Shape;397;g5f175b0e21_0_35"/>
          <p:cNvSpPr txBox="1">
            <a:spLocks noGrp="1"/>
          </p:cNvSpPr>
          <p:nvPr>
            <p:ph type="ftr" idx="11"/>
          </p:nvPr>
        </p:nvSpPr>
        <p:spPr>
          <a:xfrm>
            <a:off x="5384800" y="8475663"/>
            <a:ext cx="5486400" cy="4857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98" name="Google Shape;398;g5f175b0e21_0_35"/>
          <p:cNvSpPr txBox="1">
            <a:spLocks noGrp="1"/>
          </p:cNvSpPr>
          <p:nvPr>
            <p:ph type="sldNum" idx="12"/>
          </p:nvPr>
        </p:nvSpPr>
        <p:spPr>
          <a:xfrm>
            <a:off x="11480800" y="8475663"/>
            <a:ext cx="3657600" cy="485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57"/>
        <p:cNvGrpSpPr/>
        <p:nvPr/>
      </p:nvGrpSpPr>
      <p:grpSpPr>
        <a:xfrm>
          <a:off x="0" y="0"/>
          <a:ext cx="0" cy="0"/>
          <a:chOff x="0" y="0"/>
          <a:chExt cx="0" cy="0"/>
        </a:xfrm>
      </p:grpSpPr>
      <p:sp>
        <p:nvSpPr>
          <p:cNvPr id="558" name="Google Shape;558;g5f175b0e21_0_293"/>
          <p:cNvSpPr txBox="1">
            <a:spLocks noGrp="1"/>
          </p:cNvSpPr>
          <p:nvPr>
            <p:ph type="title"/>
          </p:nvPr>
        </p:nvSpPr>
        <p:spPr>
          <a:xfrm>
            <a:off x="1117600" y="487363"/>
            <a:ext cx="14020800" cy="17670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59" name="Google Shape;559;g5f175b0e21_0_293"/>
          <p:cNvSpPr txBox="1">
            <a:spLocks noGrp="1"/>
          </p:cNvSpPr>
          <p:nvPr>
            <p:ph type="body" idx="1"/>
          </p:nvPr>
        </p:nvSpPr>
        <p:spPr>
          <a:xfrm>
            <a:off x="1117600" y="2433638"/>
            <a:ext cx="14020800" cy="5802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60" name="Google Shape;560;g5f175b0e21_0_293"/>
          <p:cNvSpPr txBox="1">
            <a:spLocks noGrp="1"/>
          </p:cNvSpPr>
          <p:nvPr>
            <p:ph type="dt" idx="10"/>
          </p:nvPr>
        </p:nvSpPr>
        <p:spPr>
          <a:xfrm>
            <a:off x="1117600" y="8475663"/>
            <a:ext cx="3657600" cy="4857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61" name="Google Shape;561;g5f175b0e21_0_293"/>
          <p:cNvSpPr txBox="1">
            <a:spLocks noGrp="1"/>
          </p:cNvSpPr>
          <p:nvPr>
            <p:ph type="ftr" idx="11"/>
          </p:nvPr>
        </p:nvSpPr>
        <p:spPr>
          <a:xfrm>
            <a:off x="5384800" y="8475663"/>
            <a:ext cx="5486400" cy="4857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62" name="Google Shape;562;g5f175b0e21_0_293"/>
          <p:cNvSpPr txBox="1">
            <a:spLocks noGrp="1"/>
          </p:cNvSpPr>
          <p:nvPr>
            <p:ph type="sldNum" idx="12"/>
          </p:nvPr>
        </p:nvSpPr>
        <p:spPr>
          <a:xfrm>
            <a:off x="11480800" y="8475663"/>
            <a:ext cx="3657600" cy="4857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 id="2147483729" r:id="rId17"/>
    <p:sldLayoutId id="2147483730" r:id="rId18"/>
    <p:sldLayoutId id="2147483731" r:id="rId19"/>
    <p:sldLayoutId id="2147483732" r:id="rId20"/>
    <p:sldLayoutId id="2147483733" r:id="rId21"/>
    <p:sldLayoutId id="2147483734"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5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5.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2.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5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8.xml"/><Relationship Id="rId4" Type="http://schemas.openxmlformats.org/officeDocument/2006/relationships/image" Target="../media/image29.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9.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0.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1.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52.xml"/></Relationships>
</file>

<file path=ppt/slides/_rels/slide5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3.xml"/><Relationship Id="rId1" Type="http://schemas.openxmlformats.org/officeDocument/2006/relationships/slideLayout" Target="../slideLayouts/slideLayout5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5.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6.xml"/><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7.xml"/><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8.xml"/><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26.png"/></Relationships>
</file>

<file path=ppt/slides/_rels/slide6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0.xml"/><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1.xml"/><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2.xml"/><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52.xml"/></Relationships>
</file>

<file path=ppt/slides/_rels/slide6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4.xml"/><Relationship Id="rId1" Type="http://schemas.openxmlformats.org/officeDocument/2006/relationships/slideLayout" Target="../slideLayouts/slideLayout5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6.xml"/><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7.xml"/><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52.xml"/></Relationships>
</file>

<file path=ppt/slides/_rels/slide6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9.xml"/><Relationship Id="rId1" Type="http://schemas.openxmlformats.org/officeDocument/2006/relationships/slideLayout" Target="../slideLayouts/slideLayout5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1.xml"/><Relationship Id="rId1" Type="http://schemas.openxmlformats.org/officeDocument/2006/relationships/slideLayout" Target="../slideLayouts/slideLayout8.xml"/><Relationship Id="rId4" Type="http://schemas.openxmlformats.org/officeDocument/2006/relationships/image" Target="../media/image30.png"/></Relationships>
</file>

<file path=ppt/slides/_rels/slide7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2.xml"/><Relationship Id="rId1" Type="http://schemas.openxmlformats.org/officeDocument/2006/relationships/slideLayout" Target="../slideLayouts/slideLayout8.xml"/><Relationship Id="rId4" Type="http://schemas.openxmlformats.org/officeDocument/2006/relationships/image" Target="../media/image31.png"/></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4.xml"/><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5.xml"/><Relationship Id="rId1" Type="http://schemas.openxmlformats.org/officeDocument/2006/relationships/slideLayout" Target="../slideLayouts/slideLayout8.xml"/></Relationships>
</file>

<file path=ppt/slides/_rels/slide7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6.xml"/><Relationship Id="rId1" Type="http://schemas.openxmlformats.org/officeDocument/2006/relationships/slideLayout" Target="../slideLayouts/slideLayout8.xml"/></Relationships>
</file>

<file path=ppt/slides/_rels/slide7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7.xml"/><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8.xml"/><Relationship Id="rId1" Type="http://schemas.openxmlformats.org/officeDocument/2006/relationships/slideLayout" Target="../slideLayouts/slideLayout8.xml"/></Relationships>
</file>

<file path=ppt/slides/_rels/slide7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9.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52.xml"/></Relationships>
</file>

<file path=ppt/slides/_rels/slide8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1.xml"/><Relationship Id="rId1" Type="http://schemas.openxmlformats.org/officeDocument/2006/relationships/slideLayout" Target="../slideLayouts/slideLayout51.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9.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0.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0.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0.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1.xml"/></Relationships>
</file>

<file path=ppt/slides/_rels/slide8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9.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g5e6cf89db7_0_0"/>
          <p:cNvSpPr txBox="1">
            <a:spLocks noGrp="1"/>
          </p:cNvSpPr>
          <p:nvPr>
            <p:ph type="body" idx="1"/>
          </p:nvPr>
        </p:nvSpPr>
        <p:spPr>
          <a:xfrm>
            <a:off x="7304150" y="4114800"/>
            <a:ext cx="7554900" cy="9144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en-US" dirty="0"/>
              <a:t>React.js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sp>
        <p:nvSpPr>
          <p:cNvPr id="817" name="Google Shape;817;g5e228f02c4_3_26"/>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Components</a:t>
            </a:r>
            <a:endParaRPr/>
          </a:p>
        </p:txBody>
      </p:sp>
      <p:pic>
        <p:nvPicPr>
          <p:cNvPr id="818" name="Google Shape;818;g5e228f02c4_3_26"/>
          <p:cNvPicPr preferRelativeResize="0"/>
          <p:nvPr/>
        </p:nvPicPr>
        <p:blipFill rotWithShape="1">
          <a:blip r:embed="rId3">
            <a:alphaModFix/>
          </a:blip>
          <a:srcRect/>
          <a:stretch/>
        </p:blipFill>
        <p:spPr>
          <a:xfrm>
            <a:off x="6472989" y="760639"/>
            <a:ext cx="3356359" cy="365760"/>
          </a:xfrm>
          <a:prstGeom prst="rect">
            <a:avLst/>
          </a:prstGeom>
          <a:noFill/>
          <a:ln>
            <a:noFill/>
          </a:ln>
        </p:spPr>
      </p:pic>
      <p:sp>
        <p:nvSpPr>
          <p:cNvPr id="819" name="Google Shape;819;g5e228f02c4_3_26"/>
          <p:cNvSpPr txBox="1">
            <a:spLocks noGrp="1"/>
          </p:cNvSpPr>
          <p:nvPr>
            <p:ph type="body" idx="1"/>
          </p:nvPr>
        </p:nvSpPr>
        <p:spPr>
          <a:xfrm>
            <a:off x="1598799" y="1635825"/>
            <a:ext cx="9201300" cy="548700"/>
          </a:xfrm>
          <a:prstGeom prst="rect">
            <a:avLst/>
          </a:prstGeom>
          <a:noFill/>
          <a:ln>
            <a:noFill/>
          </a:ln>
        </p:spPr>
        <p:txBody>
          <a:bodyPr spcFirstLastPara="1" wrap="square" lIns="91425" tIns="0" rIns="91425" bIns="0" anchor="t" anchorCtr="0">
            <a:noAutofit/>
          </a:bodyPr>
          <a:lstStyle/>
          <a:p>
            <a:pPr marL="457200" lvl="0" indent="-406400" algn="l" rtl="0">
              <a:lnSpc>
                <a:spcPct val="100000"/>
              </a:lnSpc>
              <a:spcBef>
                <a:spcPts val="1000"/>
              </a:spcBef>
              <a:spcAft>
                <a:spcPts val="0"/>
              </a:spcAft>
              <a:buSzPts val="2800"/>
              <a:buChar char="•"/>
            </a:pPr>
            <a:r>
              <a:rPr lang="en-US"/>
              <a:t>Components are pieces of the UI.</a:t>
            </a:r>
            <a:endParaRPr/>
          </a:p>
        </p:txBody>
      </p:sp>
      <p:sp>
        <p:nvSpPr>
          <p:cNvPr id="820" name="Google Shape;820;g5e228f02c4_3_26"/>
          <p:cNvSpPr txBox="1"/>
          <p:nvPr/>
        </p:nvSpPr>
        <p:spPr>
          <a:xfrm>
            <a:off x="2996600" y="2465350"/>
            <a:ext cx="3877800" cy="2430600"/>
          </a:xfrm>
          <a:prstGeom prst="rect">
            <a:avLst/>
          </a:prstGeom>
          <a:solidFill>
            <a:srgbClr val="D9D2E9"/>
          </a:solidFill>
          <a:ln>
            <a:noFill/>
          </a:ln>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US" sz="2400">
                <a:latin typeface="Roboto"/>
                <a:ea typeface="Roboto"/>
                <a:cs typeface="Roboto"/>
                <a:sym typeface="Roboto"/>
              </a:rPr>
              <a:t>&lt;Page /&gt;</a:t>
            </a:r>
            <a:endParaRPr sz="2400">
              <a:latin typeface="Roboto"/>
              <a:ea typeface="Roboto"/>
              <a:cs typeface="Roboto"/>
              <a:sym typeface="Roboto"/>
            </a:endParaRPr>
          </a:p>
          <a:p>
            <a:pPr marL="0" lvl="0" indent="0" algn="ctr" rtl="0">
              <a:lnSpc>
                <a:spcPct val="150000"/>
              </a:lnSpc>
              <a:spcBef>
                <a:spcPts val="0"/>
              </a:spcBef>
              <a:spcAft>
                <a:spcPts val="0"/>
              </a:spcAft>
              <a:buNone/>
            </a:pPr>
            <a:r>
              <a:rPr lang="en-US" sz="2400">
                <a:latin typeface="Roboto"/>
                <a:ea typeface="Roboto"/>
                <a:cs typeface="Roboto"/>
                <a:sym typeface="Roboto"/>
              </a:rPr>
              <a:t>&lt;Header /&gt;</a:t>
            </a:r>
            <a:endParaRPr sz="2400">
              <a:latin typeface="Roboto"/>
              <a:ea typeface="Roboto"/>
              <a:cs typeface="Roboto"/>
              <a:sym typeface="Roboto"/>
            </a:endParaRPr>
          </a:p>
          <a:p>
            <a:pPr marL="0" lvl="0" indent="0" algn="ctr" rtl="0">
              <a:lnSpc>
                <a:spcPct val="150000"/>
              </a:lnSpc>
              <a:spcBef>
                <a:spcPts val="0"/>
              </a:spcBef>
              <a:spcAft>
                <a:spcPts val="0"/>
              </a:spcAft>
              <a:buNone/>
            </a:pPr>
            <a:r>
              <a:rPr lang="en-US" sz="2400">
                <a:latin typeface="Roboto"/>
                <a:ea typeface="Roboto"/>
                <a:cs typeface="Roboto"/>
                <a:sym typeface="Roboto"/>
              </a:rPr>
              <a:t>&lt;Article /&gt;</a:t>
            </a:r>
            <a:endParaRPr sz="2400">
              <a:latin typeface="Roboto"/>
              <a:ea typeface="Roboto"/>
              <a:cs typeface="Roboto"/>
              <a:sym typeface="Roboto"/>
            </a:endParaRPr>
          </a:p>
          <a:p>
            <a:pPr marL="0" lvl="0" indent="0" algn="ctr" rtl="0">
              <a:lnSpc>
                <a:spcPct val="150000"/>
              </a:lnSpc>
              <a:spcBef>
                <a:spcPts val="0"/>
              </a:spcBef>
              <a:spcAft>
                <a:spcPts val="0"/>
              </a:spcAft>
              <a:buNone/>
            </a:pPr>
            <a:r>
              <a:rPr lang="en-US" sz="2400">
                <a:latin typeface="Roboto"/>
                <a:ea typeface="Roboto"/>
                <a:cs typeface="Roboto"/>
                <a:sym typeface="Roboto"/>
              </a:rPr>
              <a:t>&lt;Footer /&gt;</a:t>
            </a:r>
            <a:endParaRPr sz="2400">
              <a:latin typeface="Roboto"/>
              <a:ea typeface="Roboto"/>
              <a:cs typeface="Roboto"/>
              <a:sym typeface="Roboto"/>
            </a:endParaRPr>
          </a:p>
          <a:p>
            <a:pPr marL="0" lvl="0" indent="0" algn="ctr" rtl="0">
              <a:lnSpc>
                <a:spcPct val="150000"/>
              </a:lnSpc>
              <a:spcBef>
                <a:spcPts val="0"/>
              </a:spcBef>
              <a:spcAft>
                <a:spcPts val="0"/>
              </a:spcAft>
              <a:buNone/>
            </a:pPr>
            <a:endParaRPr sz="2400">
              <a:latin typeface="Roboto"/>
              <a:ea typeface="Roboto"/>
              <a:cs typeface="Roboto"/>
              <a:sym typeface="Roboto"/>
            </a:endParaRPr>
          </a:p>
          <a:p>
            <a:pPr marL="0" lvl="0" indent="0" algn="ctr" rtl="0">
              <a:lnSpc>
                <a:spcPct val="150000"/>
              </a:lnSpc>
              <a:spcBef>
                <a:spcPts val="0"/>
              </a:spcBef>
              <a:spcAft>
                <a:spcPts val="0"/>
              </a:spcAft>
              <a:buNone/>
            </a:pPr>
            <a:endParaRPr sz="2400">
              <a:latin typeface="Roboto"/>
              <a:ea typeface="Roboto"/>
              <a:cs typeface="Roboto"/>
              <a:sym typeface="Roboto"/>
            </a:endParaRPr>
          </a:p>
        </p:txBody>
      </p:sp>
      <p:sp>
        <p:nvSpPr>
          <p:cNvPr id="821" name="Google Shape;821;g5e228f02c4_3_26"/>
          <p:cNvSpPr txBox="1">
            <a:spLocks noGrp="1"/>
          </p:cNvSpPr>
          <p:nvPr>
            <p:ph type="body" idx="1"/>
          </p:nvPr>
        </p:nvSpPr>
        <p:spPr>
          <a:xfrm>
            <a:off x="1598800" y="5100575"/>
            <a:ext cx="13208700" cy="548700"/>
          </a:xfrm>
          <a:prstGeom prst="rect">
            <a:avLst/>
          </a:prstGeom>
          <a:noFill/>
          <a:ln>
            <a:noFill/>
          </a:ln>
        </p:spPr>
        <p:txBody>
          <a:bodyPr spcFirstLastPara="1" wrap="square" lIns="91425" tIns="0" rIns="91425" bIns="0" anchor="t" anchorCtr="0">
            <a:noAutofit/>
          </a:bodyPr>
          <a:lstStyle/>
          <a:p>
            <a:pPr marL="457200" lvl="0" indent="-406400" algn="l" rtl="0">
              <a:lnSpc>
                <a:spcPct val="100000"/>
              </a:lnSpc>
              <a:spcBef>
                <a:spcPts val="1000"/>
              </a:spcBef>
              <a:spcAft>
                <a:spcPts val="0"/>
              </a:spcAft>
              <a:buSzPts val="2800"/>
              <a:buChar char="•"/>
            </a:pPr>
            <a:r>
              <a:rPr lang="en-US"/>
              <a:t>A complex Component can be created combining enough simple Components.</a:t>
            </a:r>
            <a:endParaRPr/>
          </a:p>
          <a:p>
            <a:pPr marL="0" lvl="0" indent="0" algn="l" rtl="0">
              <a:lnSpc>
                <a:spcPct val="100000"/>
              </a:lnSpc>
              <a:spcBef>
                <a:spcPts val="1000"/>
              </a:spcBef>
              <a:spcAft>
                <a:spcPts val="0"/>
              </a:spcAft>
              <a:buClr>
                <a:schemeClr val="dk1"/>
              </a:buClr>
              <a:buSzPts val="1100"/>
              <a:buFont typeface="Arial"/>
              <a:buNone/>
            </a:pPr>
            <a:endParaRPr/>
          </a:p>
          <a:p>
            <a:pPr marL="0" lvl="0" indent="0" algn="l" rtl="0">
              <a:lnSpc>
                <a:spcPct val="100000"/>
              </a:lnSpc>
              <a:spcBef>
                <a:spcPts val="1000"/>
              </a:spcBef>
              <a:spcAft>
                <a:spcPts val="0"/>
              </a:spcAft>
              <a:buSzPts val="2800"/>
              <a:buFont typeface="Arial"/>
              <a:buNone/>
            </a:pPr>
            <a:endParaRPr/>
          </a:p>
        </p:txBody>
      </p:sp>
      <p:sp>
        <p:nvSpPr>
          <p:cNvPr id="822" name="Google Shape;822;g5e228f02c4_3_26"/>
          <p:cNvSpPr txBox="1"/>
          <p:nvPr/>
        </p:nvSpPr>
        <p:spPr>
          <a:xfrm>
            <a:off x="2401675" y="6742325"/>
            <a:ext cx="2379600" cy="191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Calibri"/>
              <a:ea typeface="Calibri"/>
              <a:cs typeface="Calibri"/>
              <a:sym typeface="Calibri"/>
            </a:endParaRPr>
          </a:p>
        </p:txBody>
      </p:sp>
      <p:sp>
        <p:nvSpPr>
          <p:cNvPr id="823" name="Google Shape;823;g5e228f02c4_3_26"/>
          <p:cNvSpPr txBox="1"/>
          <p:nvPr/>
        </p:nvSpPr>
        <p:spPr>
          <a:xfrm>
            <a:off x="2996600" y="5971125"/>
            <a:ext cx="4208400" cy="29211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2400">
                <a:latin typeface="Roboto"/>
                <a:ea typeface="Roboto"/>
                <a:cs typeface="Roboto"/>
                <a:sym typeface="Roboto"/>
              </a:rPr>
              <a:t>&lt;Page&gt;</a:t>
            </a:r>
            <a:endParaRPr sz="2400">
              <a:latin typeface="Roboto"/>
              <a:ea typeface="Roboto"/>
              <a:cs typeface="Roboto"/>
              <a:sym typeface="Roboto"/>
            </a:endParaRPr>
          </a:p>
          <a:p>
            <a:pPr marL="0" lvl="0" indent="0" algn="ctr" rtl="0">
              <a:lnSpc>
                <a:spcPct val="150000"/>
              </a:lnSpc>
              <a:spcBef>
                <a:spcPts val="0"/>
              </a:spcBef>
              <a:spcAft>
                <a:spcPts val="0"/>
              </a:spcAft>
              <a:buNone/>
            </a:pPr>
            <a:r>
              <a:rPr lang="en-US" sz="2400">
                <a:latin typeface="Roboto"/>
                <a:ea typeface="Roboto"/>
                <a:cs typeface="Roboto"/>
                <a:sym typeface="Roboto"/>
              </a:rPr>
              <a:t>&lt;Header /&gt;</a:t>
            </a:r>
            <a:endParaRPr sz="2400">
              <a:latin typeface="Roboto"/>
              <a:ea typeface="Roboto"/>
              <a:cs typeface="Roboto"/>
              <a:sym typeface="Roboto"/>
            </a:endParaRPr>
          </a:p>
          <a:p>
            <a:pPr marL="0" lvl="0" indent="0" algn="ctr" rtl="0">
              <a:lnSpc>
                <a:spcPct val="150000"/>
              </a:lnSpc>
              <a:spcBef>
                <a:spcPts val="0"/>
              </a:spcBef>
              <a:spcAft>
                <a:spcPts val="0"/>
              </a:spcAft>
              <a:buNone/>
            </a:pPr>
            <a:r>
              <a:rPr lang="en-US" sz="2400">
                <a:latin typeface="Roboto"/>
                <a:ea typeface="Roboto"/>
                <a:cs typeface="Roboto"/>
                <a:sym typeface="Roboto"/>
              </a:rPr>
              <a:t>&lt;Article /&gt;</a:t>
            </a:r>
            <a:endParaRPr sz="2400">
              <a:latin typeface="Roboto"/>
              <a:ea typeface="Roboto"/>
              <a:cs typeface="Roboto"/>
              <a:sym typeface="Roboto"/>
            </a:endParaRPr>
          </a:p>
          <a:p>
            <a:pPr marL="0" lvl="0" indent="0" algn="ctr" rtl="0">
              <a:lnSpc>
                <a:spcPct val="150000"/>
              </a:lnSpc>
              <a:spcBef>
                <a:spcPts val="0"/>
              </a:spcBef>
              <a:spcAft>
                <a:spcPts val="0"/>
              </a:spcAft>
              <a:buNone/>
            </a:pPr>
            <a:r>
              <a:rPr lang="en-US" sz="2400">
                <a:latin typeface="Roboto"/>
                <a:ea typeface="Roboto"/>
                <a:cs typeface="Roboto"/>
                <a:sym typeface="Roboto"/>
              </a:rPr>
              <a:t>&lt;Footer /&gt;</a:t>
            </a:r>
            <a:endParaRPr sz="2400">
              <a:latin typeface="Roboto"/>
              <a:ea typeface="Roboto"/>
              <a:cs typeface="Roboto"/>
              <a:sym typeface="Roboto"/>
            </a:endParaRPr>
          </a:p>
          <a:p>
            <a:pPr marL="0" lvl="0" indent="0" algn="l" rtl="0">
              <a:lnSpc>
                <a:spcPct val="150000"/>
              </a:lnSpc>
              <a:spcBef>
                <a:spcPts val="0"/>
              </a:spcBef>
              <a:spcAft>
                <a:spcPts val="0"/>
              </a:spcAft>
              <a:buNone/>
            </a:pPr>
            <a:r>
              <a:rPr lang="en-US" sz="2400">
                <a:latin typeface="Roboto"/>
                <a:ea typeface="Roboto"/>
                <a:cs typeface="Roboto"/>
                <a:sym typeface="Roboto"/>
              </a:rPr>
              <a:t>&lt;/Page&gt;</a:t>
            </a:r>
            <a:endParaRPr sz="240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g5e228f02c4_3_64"/>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Declarative Code</a:t>
            </a:r>
            <a:endParaRPr/>
          </a:p>
        </p:txBody>
      </p:sp>
      <p:pic>
        <p:nvPicPr>
          <p:cNvPr id="829" name="Google Shape;829;g5e228f02c4_3_64"/>
          <p:cNvPicPr preferRelativeResize="0"/>
          <p:nvPr/>
        </p:nvPicPr>
        <p:blipFill rotWithShape="1">
          <a:blip r:embed="rId3">
            <a:alphaModFix/>
          </a:blip>
          <a:srcRect/>
          <a:stretch/>
        </p:blipFill>
        <p:spPr>
          <a:xfrm>
            <a:off x="6035400" y="760650"/>
            <a:ext cx="4142351" cy="365750"/>
          </a:xfrm>
          <a:prstGeom prst="rect">
            <a:avLst/>
          </a:prstGeom>
          <a:noFill/>
          <a:ln>
            <a:noFill/>
          </a:ln>
        </p:spPr>
      </p:pic>
      <p:sp>
        <p:nvSpPr>
          <p:cNvPr id="830" name="Google Shape;830;g5e228f02c4_3_64"/>
          <p:cNvSpPr txBox="1">
            <a:spLocks noGrp="1"/>
          </p:cNvSpPr>
          <p:nvPr>
            <p:ph type="body" idx="1"/>
          </p:nvPr>
        </p:nvSpPr>
        <p:spPr>
          <a:xfrm>
            <a:off x="1589025" y="1431200"/>
            <a:ext cx="12246000" cy="3238200"/>
          </a:xfrm>
          <a:prstGeom prst="rect">
            <a:avLst/>
          </a:prstGeom>
          <a:noFill/>
          <a:ln>
            <a:noFill/>
          </a:ln>
        </p:spPr>
        <p:txBody>
          <a:bodyPr spcFirstLastPara="1" wrap="square" lIns="91425" tIns="0" rIns="91425" bIns="0" anchor="t" anchorCtr="0">
            <a:noAutofit/>
          </a:bodyPr>
          <a:lstStyle/>
          <a:p>
            <a:pPr marL="457200" lvl="0" indent="-406400" algn="l" rtl="0">
              <a:lnSpc>
                <a:spcPct val="115000"/>
              </a:lnSpc>
              <a:spcBef>
                <a:spcPts val="1000"/>
              </a:spcBef>
              <a:spcAft>
                <a:spcPts val="0"/>
              </a:spcAft>
              <a:buSzPts val="2800"/>
              <a:buChar char="•"/>
            </a:pPr>
            <a:r>
              <a:rPr lang="en-US"/>
              <a:t>Declarative programming is a programming paradigm.</a:t>
            </a:r>
            <a:endParaRPr/>
          </a:p>
          <a:p>
            <a:pPr marL="457200" lvl="0" indent="-406400" algn="l" rtl="0">
              <a:lnSpc>
                <a:spcPct val="115000"/>
              </a:lnSpc>
              <a:spcBef>
                <a:spcPts val="0"/>
              </a:spcBef>
              <a:spcAft>
                <a:spcPts val="0"/>
              </a:spcAft>
              <a:buSzPts val="2800"/>
              <a:buChar char="•"/>
            </a:pPr>
            <a:r>
              <a:rPr lang="en-US"/>
              <a:t>Imperative code tells JavaScript </a:t>
            </a:r>
            <a:r>
              <a:rPr lang="en-US" i="1"/>
              <a:t>how </a:t>
            </a:r>
            <a:r>
              <a:rPr lang="en-US"/>
              <a:t>it should perform each step.</a:t>
            </a:r>
            <a:endParaRPr/>
          </a:p>
          <a:p>
            <a:pPr marL="457200" lvl="0" indent="-406400" algn="l" rtl="0">
              <a:lnSpc>
                <a:spcPct val="115000"/>
              </a:lnSpc>
              <a:spcBef>
                <a:spcPts val="0"/>
              </a:spcBef>
              <a:spcAft>
                <a:spcPts val="0"/>
              </a:spcAft>
              <a:buSzPts val="2800"/>
              <a:buChar char="•"/>
            </a:pPr>
            <a:r>
              <a:rPr lang="en-US"/>
              <a:t>Declarative code tells JavaScript </a:t>
            </a:r>
            <a:r>
              <a:rPr lang="en-US" i="1"/>
              <a:t>what</a:t>
            </a:r>
            <a:r>
              <a:rPr lang="en-US"/>
              <a:t> needs to be done.</a:t>
            </a:r>
            <a:endParaRPr/>
          </a:p>
          <a:p>
            <a:pPr marL="457200" lvl="0" indent="-406400" algn="l" rtl="0">
              <a:lnSpc>
                <a:spcPct val="115000"/>
              </a:lnSpc>
              <a:spcBef>
                <a:spcPts val="0"/>
              </a:spcBef>
              <a:spcAft>
                <a:spcPts val="0"/>
              </a:spcAft>
              <a:buSzPts val="2800"/>
              <a:buChar char="•"/>
            </a:pPr>
            <a:r>
              <a:rPr lang="en-US"/>
              <a:t>Declarative programming makes code more readable.</a:t>
            </a:r>
            <a:endParaRPr/>
          </a:p>
          <a:p>
            <a:pPr marL="457200" lvl="0" indent="-406400" algn="l" rtl="0">
              <a:lnSpc>
                <a:spcPct val="115000"/>
              </a:lnSpc>
              <a:spcBef>
                <a:spcPts val="0"/>
              </a:spcBef>
              <a:spcAft>
                <a:spcPts val="0"/>
              </a:spcAft>
              <a:buSzPts val="2800"/>
              <a:buChar char="•"/>
            </a:pPr>
            <a:r>
              <a:rPr lang="en-US"/>
              <a:t>It abstracts away a lot of implementation details, making the code easier to understand.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Google Shape;835;g5e228f02c4_3_111"/>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Unidirectional Data Flow</a:t>
            </a:r>
            <a:endParaRPr/>
          </a:p>
        </p:txBody>
      </p:sp>
      <p:pic>
        <p:nvPicPr>
          <p:cNvPr id="836" name="Google Shape;836;g5e228f02c4_3_111"/>
          <p:cNvPicPr preferRelativeResize="0"/>
          <p:nvPr/>
        </p:nvPicPr>
        <p:blipFill rotWithShape="1">
          <a:blip r:embed="rId3">
            <a:alphaModFix/>
          </a:blip>
          <a:srcRect/>
          <a:stretch/>
        </p:blipFill>
        <p:spPr>
          <a:xfrm>
            <a:off x="4977800" y="760650"/>
            <a:ext cx="6233701" cy="365750"/>
          </a:xfrm>
          <a:prstGeom prst="rect">
            <a:avLst/>
          </a:prstGeom>
          <a:noFill/>
          <a:ln>
            <a:noFill/>
          </a:ln>
        </p:spPr>
      </p:pic>
      <p:sp>
        <p:nvSpPr>
          <p:cNvPr id="837" name="Google Shape;837;g5e228f02c4_3_111"/>
          <p:cNvSpPr txBox="1">
            <a:spLocks noGrp="1"/>
          </p:cNvSpPr>
          <p:nvPr>
            <p:ph type="body" idx="1"/>
          </p:nvPr>
        </p:nvSpPr>
        <p:spPr>
          <a:xfrm>
            <a:off x="1589025" y="1431200"/>
            <a:ext cx="10265100" cy="2427000"/>
          </a:xfrm>
          <a:prstGeom prst="rect">
            <a:avLst/>
          </a:prstGeom>
          <a:noFill/>
          <a:ln>
            <a:noFill/>
          </a:ln>
        </p:spPr>
        <p:txBody>
          <a:bodyPr spcFirstLastPara="1" wrap="square" lIns="91425" tIns="0" rIns="91425" bIns="0" anchor="t" anchorCtr="0">
            <a:noAutofit/>
          </a:bodyPr>
          <a:lstStyle/>
          <a:p>
            <a:pPr marL="457200" lvl="0" indent="-406400" algn="l" rtl="0">
              <a:lnSpc>
                <a:spcPct val="115000"/>
              </a:lnSpc>
              <a:spcBef>
                <a:spcPts val="1000"/>
              </a:spcBef>
              <a:spcAft>
                <a:spcPts val="0"/>
              </a:spcAft>
              <a:buSzPts val="2800"/>
              <a:buChar char="•"/>
            </a:pPr>
            <a:r>
              <a:rPr lang="en-US"/>
              <a:t>Data lives in the parent Component.</a:t>
            </a:r>
            <a:endParaRPr/>
          </a:p>
          <a:p>
            <a:pPr marL="457200" lvl="0" indent="-406400" algn="l" rtl="0">
              <a:lnSpc>
                <a:spcPct val="115000"/>
              </a:lnSpc>
              <a:spcBef>
                <a:spcPts val="0"/>
              </a:spcBef>
              <a:spcAft>
                <a:spcPts val="0"/>
              </a:spcAft>
              <a:buSzPts val="2800"/>
              <a:buChar char="•"/>
            </a:pPr>
            <a:r>
              <a:rPr lang="en-US"/>
              <a:t>Data flows from parent Component to child Component as needed.</a:t>
            </a:r>
            <a:endParaRPr/>
          </a:p>
          <a:p>
            <a:pPr marL="457200" lvl="0" indent="-406400" algn="l" rtl="0">
              <a:lnSpc>
                <a:spcPct val="115000"/>
              </a:lnSpc>
              <a:spcBef>
                <a:spcPts val="0"/>
              </a:spcBef>
              <a:spcAft>
                <a:spcPts val="0"/>
              </a:spcAft>
              <a:buSzPts val="2800"/>
              <a:buChar char="•"/>
            </a:pPr>
            <a:r>
              <a:rPr lang="en-US"/>
              <a:t>Updates to the data are sent to the parent Component.</a:t>
            </a:r>
            <a:endParaRPr/>
          </a:p>
          <a:p>
            <a:pPr marL="457200" lvl="0" indent="-406400" algn="l" rtl="0">
              <a:lnSpc>
                <a:spcPct val="115000"/>
              </a:lnSpc>
              <a:spcBef>
                <a:spcPts val="0"/>
              </a:spcBef>
              <a:spcAft>
                <a:spcPts val="0"/>
              </a:spcAft>
              <a:buSzPts val="2800"/>
              <a:buChar char="•"/>
            </a:pPr>
            <a:r>
              <a:rPr lang="en-US"/>
              <a:t>The parent performs the actual change.</a:t>
            </a:r>
            <a:endParaRPr/>
          </a:p>
        </p:txBody>
      </p:sp>
      <p:pic>
        <p:nvPicPr>
          <p:cNvPr id="838" name="Google Shape;838;g5e228f02c4_3_111"/>
          <p:cNvPicPr preferRelativeResize="0"/>
          <p:nvPr/>
        </p:nvPicPr>
        <p:blipFill>
          <a:blip r:embed="rId4">
            <a:alphaModFix/>
          </a:blip>
          <a:stretch>
            <a:fillRect/>
          </a:stretch>
        </p:blipFill>
        <p:spPr>
          <a:xfrm>
            <a:off x="7146025" y="3858200"/>
            <a:ext cx="8136100" cy="46927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3" name="Google Shape;843;g5e228f02c4_3_146"/>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2800"/>
              <a:buNone/>
            </a:pPr>
            <a:r>
              <a:rPr lang="en-US"/>
              <a:t>Building a React App</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g5e228f02c4_3_150"/>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create-react-app Tool</a:t>
            </a:r>
            <a:endParaRPr/>
          </a:p>
        </p:txBody>
      </p:sp>
      <p:pic>
        <p:nvPicPr>
          <p:cNvPr id="849" name="Google Shape;849;g5e228f02c4_3_150"/>
          <p:cNvPicPr preferRelativeResize="0"/>
          <p:nvPr/>
        </p:nvPicPr>
        <p:blipFill rotWithShape="1">
          <a:blip r:embed="rId3">
            <a:alphaModFix/>
          </a:blip>
          <a:srcRect/>
          <a:stretch/>
        </p:blipFill>
        <p:spPr>
          <a:xfrm>
            <a:off x="5569025" y="760650"/>
            <a:ext cx="5199975" cy="365750"/>
          </a:xfrm>
          <a:prstGeom prst="rect">
            <a:avLst/>
          </a:prstGeom>
          <a:noFill/>
          <a:ln>
            <a:noFill/>
          </a:ln>
        </p:spPr>
      </p:pic>
      <p:sp>
        <p:nvSpPr>
          <p:cNvPr id="850" name="Google Shape;850;g5e228f02c4_3_150"/>
          <p:cNvSpPr txBox="1">
            <a:spLocks noGrp="1"/>
          </p:cNvSpPr>
          <p:nvPr>
            <p:ph type="body" idx="1"/>
          </p:nvPr>
        </p:nvSpPr>
        <p:spPr>
          <a:xfrm>
            <a:off x="1589025" y="1736000"/>
            <a:ext cx="11295600" cy="3816300"/>
          </a:xfrm>
          <a:prstGeom prst="rect">
            <a:avLst/>
          </a:prstGeom>
          <a:noFill/>
          <a:ln>
            <a:noFill/>
          </a:ln>
        </p:spPr>
        <p:txBody>
          <a:bodyPr spcFirstLastPara="1" wrap="square" lIns="91425" tIns="0" rIns="91425" bIns="0" anchor="t" anchorCtr="0">
            <a:noAutofit/>
          </a:bodyPr>
          <a:lstStyle/>
          <a:p>
            <a:pPr marL="457200" lvl="0" indent="-406400" algn="l" rtl="0">
              <a:lnSpc>
                <a:spcPct val="115000"/>
              </a:lnSpc>
              <a:spcBef>
                <a:spcPts val="1000"/>
              </a:spcBef>
              <a:spcAft>
                <a:spcPts val="0"/>
              </a:spcAft>
              <a:buSzPts val="2800"/>
              <a:buChar char="•"/>
            </a:pPr>
            <a:r>
              <a:rPr lang="en-US"/>
              <a:t>The create-react-app tool creates a React app.</a:t>
            </a:r>
            <a:endParaRPr/>
          </a:p>
          <a:p>
            <a:pPr marL="457200" lvl="0" indent="-406400" algn="l" rtl="0">
              <a:lnSpc>
                <a:spcPct val="115000"/>
              </a:lnSpc>
              <a:spcBef>
                <a:spcPts val="0"/>
              </a:spcBef>
              <a:spcAft>
                <a:spcPts val="0"/>
              </a:spcAft>
              <a:buSzPts val="2800"/>
              <a:buChar char="•"/>
            </a:pPr>
            <a:r>
              <a:rPr lang="en-US"/>
              <a:t>It’s a command-line tool that scaffolds a React app.</a:t>
            </a:r>
            <a:endParaRPr/>
          </a:p>
          <a:p>
            <a:pPr marL="457200" lvl="0" indent="-406400" algn="l" rtl="0">
              <a:lnSpc>
                <a:spcPct val="115000"/>
              </a:lnSpc>
              <a:spcBef>
                <a:spcPts val="0"/>
              </a:spcBef>
              <a:spcAft>
                <a:spcPts val="0"/>
              </a:spcAft>
              <a:buSzPts val="2800"/>
              <a:buChar char="•"/>
            </a:pPr>
            <a:r>
              <a:rPr lang="en-US"/>
              <a:t>It helps to build React SPAs.</a:t>
            </a:r>
            <a:endParaRPr/>
          </a:p>
          <a:p>
            <a:pPr marL="457200" lvl="0" indent="-406400" algn="l" rtl="0">
              <a:lnSpc>
                <a:spcPct val="115000"/>
              </a:lnSpc>
              <a:spcBef>
                <a:spcPts val="0"/>
              </a:spcBef>
              <a:spcAft>
                <a:spcPts val="0"/>
              </a:spcAft>
              <a:buSzPts val="2800"/>
              <a:buChar char="•"/>
            </a:pPr>
            <a:r>
              <a:rPr lang="en-US"/>
              <a:t>It sets up the development environment with latest JS features.</a:t>
            </a:r>
            <a:endParaRPr/>
          </a:p>
          <a:p>
            <a:pPr marL="457200" lvl="0" indent="-406400" algn="l" rtl="0">
              <a:lnSpc>
                <a:spcPct val="115000"/>
              </a:lnSpc>
              <a:spcBef>
                <a:spcPts val="0"/>
              </a:spcBef>
              <a:spcAft>
                <a:spcPts val="0"/>
              </a:spcAft>
              <a:buSzPts val="2800"/>
              <a:buChar char="•"/>
            </a:pPr>
            <a:r>
              <a:rPr lang="en-US"/>
              <a:t>It optimizes the app for production.</a:t>
            </a:r>
            <a:endParaRPr/>
          </a:p>
          <a:p>
            <a:pPr marL="457200" lvl="0" indent="-406400" algn="l" rtl="0">
              <a:lnSpc>
                <a:spcPct val="115000"/>
              </a:lnSpc>
              <a:spcBef>
                <a:spcPts val="0"/>
              </a:spcBef>
              <a:spcAft>
                <a:spcPts val="0"/>
              </a:spcAft>
              <a:buSzPts val="2800"/>
              <a:buChar char="•"/>
            </a:pPr>
            <a:r>
              <a:rPr lang="en-US"/>
              <a:t>It seamlessly integrates build tools like Babel and Webpack.</a:t>
            </a:r>
            <a:endParaRPr/>
          </a:p>
          <a:p>
            <a:pPr marL="457200" lvl="0" indent="-406400" algn="l" rtl="0">
              <a:lnSpc>
                <a:spcPct val="115000"/>
              </a:lnSpc>
              <a:spcBef>
                <a:spcPts val="0"/>
              </a:spcBef>
              <a:spcAft>
                <a:spcPts val="0"/>
              </a:spcAft>
              <a:buSzPts val="2800"/>
              <a:buChar char="•"/>
            </a:pPr>
            <a:r>
              <a:rPr lang="en-US"/>
              <a:t>It works with zero configuration.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5" name="Google Shape;855;g5e228f02c4_3_174"/>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create-react-app Tool</a:t>
            </a:r>
            <a:endParaRPr/>
          </a:p>
        </p:txBody>
      </p:sp>
      <p:pic>
        <p:nvPicPr>
          <p:cNvPr id="856" name="Google Shape;856;g5e228f02c4_3_174"/>
          <p:cNvPicPr preferRelativeResize="0"/>
          <p:nvPr/>
        </p:nvPicPr>
        <p:blipFill rotWithShape="1">
          <a:blip r:embed="rId3">
            <a:alphaModFix/>
          </a:blip>
          <a:srcRect/>
          <a:stretch/>
        </p:blipFill>
        <p:spPr>
          <a:xfrm>
            <a:off x="5410200" y="760650"/>
            <a:ext cx="5552499" cy="365750"/>
          </a:xfrm>
          <a:prstGeom prst="rect">
            <a:avLst/>
          </a:prstGeom>
          <a:noFill/>
          <a:ln>
            <a:noFill/>
          </a:ln>
        </p:spPr>
      </p:pic>
      <p:pic>
        <p:nvPicPr>
          <p:cNvPr id="857" name="Google Shape;857;g5e228f02c4_3_174"/>
          <p:cNvPicPr preferRelativeResize="0"/>
          <p:nvPr/>
        </p:nvPicPr>
        <p:blipFill>
          <a:blip r:embed="rId4">
            <a:alphaModFix/>
          </a:blip>
          <a:stretch>
            <a:fillRect/>
          </a:stretch>
        </p:blipFill>
        <p:spPr>
          <a:xfrm>
            <a:off x="1781975" y="3759425"/>
            <a:ext cx="13677274" cy="3296000"/>
          </a:xfrm>
          <a:prstGeom prst="rect">
            <a:avLst/>
          </a:prstGeom>
          <a:noFill/>
          <a:ln>
            <a:noFill/>
          </a:ln>
        </p:spPr>
      </p:pic>
      <p:sp>
        <p:nvSpPr>
          <p:cNvPr id="858" name="Google Shape;858;g5e228f02c4_3_174"/>
          <p:cNvSpPr txBox="1">
            <a:spLocks noGrp="1"/>
          </p:cNvSpPr>
          <p:nvPr>
            <p:ph type="body" idx="1"/>
          </p:nvPr>
        </p:nvSpPr>
        <p:spPr>
          <a:xfrm>
            <a:off x="1663325" y="1583600"/>
            <a:ext cx="12766800" cy="1545300"/>
          </a:xfrm>
          <a:prstGeom prst="rect">
            <a:avLst/>
          </a:prstGeom>
          <a:noFill/>
          <a:ln>
            <a:noFill/>
          </a:ln>
        </p:spPr>
        <p:txBody>
          <a:bodyPr spcFirstLastPara="1" wrap="square" lIns="91425" tIns="0" rIns="91425" bIns="0" anchor="t" anchorCtr="0">
            <a:noAutofit/>
          </a:bodyPr>
          <a:lstStyle/>
          <a:p>
            <a:pPr marL="457200" lvl="0" indent="-406400" algn="l" rtl="0">
              <a:lnSpc>
                <a:spcPct val="100000"/>
              </a:lnSpc>
              <a:spcBef>
                <a:spcPts val="1000"/>
              </a:spcBef>
              <a:spcAft>
                <a:spcPts val="0"/>
              </a:spcAft>
              <a:buSzPts val="2800"/>
              <a:buChar char="•"/>
            </a:pPr>
            <a:r>
              <a:rPr lang="en-US"/>
              <a:t>The first command installs the create-react-app tool globally.</a:t>
            </a:r>
            <a:endParaRPr/>
          </a:p>
          <a:p>
            <a:pPr marL="457200" lvl="0" indent="-406400" algn="l" rtl="0">
              <a:lnSpc>
                <a:spcPct val="100000"/>
              </a:lnSpc>
              <a:spcBef>
                <a:spcPts val="0"/>
              </a:spcBef>
              <a:spcAft>
                <a:spcPts val="0"/>
              </a:spcAft>
              <a:buSzPts val="2800"/>
              <a:buChar char="•"/>
            </a:pPr>
            <a:r>
              <a:rPr lang="en-US"/>
              <a:t>The keyword create-react-app followed by the app name will create the app in the current directory.</a:t>
            </a:r>
            <a:endParaRPr/>
          </a:p>
          <a:p>
            <a:pPr marL="457200" lvl="0" indent="-406400" algn="l" rtl="0">
              <a:lnSpc>
                <a:spcPct val="100000"/>
              </a:lnSpc>
              <a:spcBef>
                <a:spcPts val="0"/>
              </a:spcBef>
              <a:spcAft>
                <a:spcPts val="0"/>
              </a:spcAft>
              <a:buSzPts val="2800"/>
              <a:buChar char="•"/>
            </a:pPr>
            <a:r>
              <a:rPr lang="en-US"/>
              <a:t>Navigate to the newly created app directory and run </a:t>
            </a:r>
            <a:r>
              <a:rPr lang="en-US" i="1"/>
              <a:t>npm start </a:t>
            </a:r>
            <a:r>
              <a:rPr lang="en-US"/>
              <a:t>to run the app.</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g5e228f02c4_3_201"/>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create-react-app Tool</a:t>
            </a:r>
            <a:endParaRPr/>
          </a:p>
        </p:txBody>
      </p:sp>
      <p:pic>
        <p:nvPicPr>
          <p:cNvPr id="864" name="Google Shape;864;g5e228f02c4_3_201"/>
          <p:cNvPicPr preferRelativeResize="0"/>
          <p:nvPr/>
        </p:nvPicPr>
        <p:blipFill rotWithShape="1">
          <a:blip r:embed="rId3">
            <a:alphaModFix/>
          </a:blip>
          <a:srcRect/>
          <a:stretch/>
        </p:blipFill>
        <p:spPr>
          <a:xfrm>
            <a:off x="5520375" y="760650"/>
            <a:ext cx="5222000" cy="365750"/>
          </a:xfrm>
          <a:prstGeom prst="rect">
            <a:avLst/>
          </a:prstGeom>
          <a:noFill/>
          <a:ln>
            <a:noFill/>
          </a:ln>
        </p:spPr>
      </p:pic>
      <p:sp>
        <p:nvSpPr>
          <p:cNvPr id="865" name="Google Shape;865;g5e228f02c4_3_201"/>
          <p:cNvSpPr txBox="1">
            <a:spLocks noGrp="1"/>
          </p:cNvSpPr>
          <p:nvPr>
            <p:ph type="body" idx="1"/>
          </p:nvPr>
        </p:nvSpPr>
        <p:spPr>
          <a:xfrm>
            <a:off x="1663325" y="1182638"/>
            <a:ext cx="11727900" cy="548700"/>
          </a:xfrm>
          <a:prstGeom prst="rect">
            <a:avLst/>
          </a:prstGeom>
          <a:noFill/>
          <a:ln>
            <a:noFill/>
          </a:ln>
        </p:spPr>
        <p:txBody>
          <a:bodyPr spcFirstLastPara="1" wrap="square" lIns="91425" tIns="0" rIns="91425" bIns="0" anchor="t" anchorCtr="0">
            <a:noAutofit/>
          </a:bodyPr>
          <a:lstStyle/>
          <a:p>
            <a:pPr marL="457200" lvl="0" indent="-406400" algn="l" rtl="0">
              <a:lnSpc>
                <a:spcPct val="100000"/>
              </a:lnSpc>
              <a:spcBef>
                <a:spcPts val="1000"/>
              </a:spcBef>
              <a:spcAft>
                <a:spcPts val="0"/>
              </a:spcAft>
              <a:buSzPts val="2800"/>
              <a:buChar char="•"/>
            </a:pPr>
            <a:r>
              <a:rPr lang="en-US"/>
              <a:t>Running the create-react-app command creates the following directory structure:</a:t>
            </a:r>
            <a:endParaRPr/>
          </a:p>
        </p:txBody>
      </p:sp>
      <p:sp>
        <p:nvSpPr>
          <p:cNvPr id="866" name="Google Shape;866;g5e228f02c4_3_201"/>
          <p:cNvSpPr txBox="1"/>
          <p:nvPr/>
        </p:nvSpPr>
        <p:spPr>
          <a:xfrm>
            <a:off x="4340650" y="1996800"/>
            <a:ext cx="5838900" cy="6080400"/>
          </a:xfrm>
          <a:prstGeom prst="rect">
            <a:avLst/>
          </a:prstGeom>
          <a:solidFill>
            <a:srgbClr val="D9EAD3"/>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my-app</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README</a:t>
            </a:r>
            <a:r>
              <a:rPr lang="en-US" sz="2200">
                <a:solidFill>
                  <a:srgbClr val="880000"/>
                </a:solidFill>
                <a:highlight>
                  <a:srgbClr val="D9EAD3"/>
                </a:highlight>
                <a:latin typeface="Open Sans"/>
                <a:ea typeface="Open Sans"/>
                <a:cs typeface="Open Sans"/>
                <a:sym typeface="Open Sans"/>
              </a:rPr>
              <a:t>.md</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node_modules</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package</a:t>
            </a:r>
            <a:r>
              <a:rPr lang="en-US" sz="2200">
                <a:solidFill>
                  <a:srgbClr val="880000"/>
                </a:solidFill>
                <a:highlight>
                  <a:srgbClr val="D9EAD3"/>
                </a:highlight>
                <a:latin typeface="Open Sans"/>
                <a:ea typeface="Open Sans"/>
                <a:cs typeface="Open Sans"/>
                <a:sym typeface="Open Sans"/>
              </a:rPr>
              <a:t>.json</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a:t>
            </a:r>
            <a:r>
              <a:rPr lang="en-US" sz="2200">
                <a:solidFill>
                  <a:srgbClr val="880000"/>
                </a:solidFill>
                <a:highlight>
                  <a:srgbClr val="D9EAD3"/>
                </a:highlight>
                <a:latin typeface="Open Sans"/>
                <a:ea typeface="Open Sans"/>
                <a:cs typeface="Open Sans"/>
                <a:sym typeface="Open Sans"/>
              </a:rPr>
              <a:t>.gitignore</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public</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 favicon</a:t>
            </a:r>
            <a:r>
              <a:rPr lang="en-US" sz="2200">
                <a:solidFill>
                  <a:srgbClr val="880000"/>
                </a:solidFill>
                <a:highlight>
                  <a:srgbClr val="D9EAD3"/>
                </a:highlight>
                <a:latin typeface="Open Sans"/>
                <a:ea typeface="Open Sans"/>
                <a:cs typeface="Open Sans"/>
                <a:sym typeface="Open Sans"/>
              </a:rPr>
              <a:t>.ico</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 index</a:t>
            </a:r>
            <a:r>
              <a:rPr lang="en-US" sz="2200">
                <a:solidFill>
                  <a:srgbClr val="880000"/>
                </a:solidFill>
                <a:highlight>
                  <a:srgbClr val="D9EAD3"/>
                </a:highlight>
                <a:latin typeface="Open Sans"/>
                <a:ea typeface="Open Sans"/>
                <a:cs typeface="Open Sans"/>
                <a:sym typeface="Open Sans"/>
              </a:rPr>
              <a:t>.html</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 manifest</a:t>
            </a:r>
            <a:r>
              <a:rPr lang="en-US" sz="2200">
                <a:solidFill>
                  <a:srgbClr val="880000"/>
                </a:solidFill>
                <a:highlight>
                  <a:srgbClr val="D9EAD3"/>
                </a:highlight>
                <a:latin typeface="Open Sans"/>
                <a:ea typeface="Open Sans"/>
                <a:cs typeface="Open Sans"/>
                <a:sym typeface="Open Sans"/>
              </a:rPr>
              <a:t>.json</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src</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 App</a:t>
            </a:r>
            <a:r>
              <a:rPr lang="en-US" sz="2200">
                <a:solidFill>
                  <a:srgbClr val="880000"/>
                </a:solidFill>
                <a:highlight>
                  <a:srgbClr val="D9EAD3"/>
                </a:highlight>
                <a:latin typeface="Open Sans"/>
                <a:ea typeface="Open Sans"/>
                <a:cs typeface="Open Sans"/>
                <a:sym typeface="Open Sans"/>
              </a:rPr>
              <a:t>.css</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 App</a:t>
            </a:r>
            <a:r>
              <a:rPr lang="en-US" sz="2200">
                <a:solidFill>
                  <a:srgbClr val="880000"/>
                </a:solidFill>
                <a:highlight>
                  <a:srgbClr val="D9EAD3"/>
                </a:highlight>
                <a:latin typeface="Open Sans"/>
                <a:ea typeface="Open Sans"/>
                <a:cs typeface="Open Sans"/>
                <a:sym typeface="Open Sans"/>
              </a:rPr>
              <a:t>.js</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 App</a:t>
            </a:r>
            <a:r>
              <a:rPr lang="en-US" sz="2200">
                <a:solidFill>
                  <a:srgbClr val="880000"/>
                </a:solidFill>
                <a:highlight>
                  <a:srgbClr val="D9EAD3"/>
                </a:highlight>
                <a:latin typeface="Open Sans"/>
                <a:ea typeface="Open Sans"/>
                <a:cs typeface="Open Sans"/>
                <a:sym typeface="Open Sans"/>
              </a:rPr>
              <a:t>.test.js</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 index</a:t>
            </a:r>
            <a:r>
              <a:rPr lang="en-US" sz="2200">
                <a:solidFill>
                  <a:srgbClr val="880000"/>
                </a:solidFill>
                <a:highlight>
                  <a:srgbClr val="D9EAD3"/>
                </a:highlight>
                <a:latin typeface="Open Sans"/>
                <a:ea typeface="Open Sans"/>
                <a:cs typeface="Open Sans"/>
                <a:sym typeface="Open Sans"/>
              </a:rPr>
              <a:t>.css</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 index</a:t>
            </a:r>
            <a:r>
              <a:rPr lang="en-US" sz="2200">
                <a:solidFill>
                  <a:srgbClr val="880000"/>
                </a:solidFill>
                <a:highlight>
                  <a:srgbClr val="D9EAD3"/>
                </a:highlight>
                <a:latin typeface="Open Sans"/>
                <a:ea typeface="Open Sans"/>
                <a:cs typeface="Open Sans"/>
                <a:sym typeface="Open Sans"/>
              </a:rPr>
              <a:t>.js</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 logo</a:t>
            </a:r>
            <a:r>
              <a:rPr lang="en-US" sz="2200">
                <a:solidFill>
                  <a:srgbClr val="880000"/>
                </a:solidFill>
                <a:highlight>
                  <a:srgbClr val="D9EAD3"/>
                </a:highlight>
                <a:latin typeface="Open Sans"/>
                <a:ea typeface="Open Sans"/>
                <a:cs typeface="Open Sans"/>
                <a:sym typeface="Open Sans"/>
              </a:rPr>
              <a:t>.svg</a:t>
            </a:r>
            <a:endParaRPr sz="2200">
              <a:solidFill>
                <a:srgbClr val="444444"/>
              </a:solidFill>
              <a:highlight>
                <a:srgbClr val="D9EAD3"/>
              </a:highlight>
              <a:latin typeface="Open Sans"/>
              <a:ea typeface="Open Sans"/>
              <a:cs typeface="Open Sans"/>
              <a:sym typeface="Open Sans"/>
            </a:endParaRPr>
          </a:p>
          <a:p>
            <a:pPr marL="0" lvl="0" indent="0" algn="l" rtl="0">
              <a:spcBef>
                <a:spcPts val="0"/>
              </a:spcBef>
              <a:spcAft>
                <a:spcPts val="0"/>
              </a:spcAft>
              <a:buNone/>
            </a:pPr>
            <a:r>
              <a:rPr lang="en-US" sz="2200">
                <a:solidFill>
                  <a:srgbClr val="444444"/>
                </a:solidFill>
                <a:highlight>
                  <a:srgbClr val="D9EAD3"/>
                </a:highlight>
                <a:latin typeface="Open Sans"/>
                <a:ea typeface="Open Sans"/>
                <a:cs typeface="Open Sans"/>
                <a:sym typeface="Open Sans"/>
              </a:rPr>
              <a:t>    └── serviceWorker</a:t>
            </a:r>
            <a:r>
              <a:rPr lang="en-US" sz="2200">
                <a:solidFill>
                  <a:srgbClr val="880000"/>
                </a:solidFill>
                <a:highlight>
                  <a:srgbClr val="D9EAD3"/>
                </a:highlight>
                <a:latin typeface="Open Sans"/>
                <a:ea typeface="Open Sans"/>
                <a:cs typeface="Open Sans"/>
                <a:sym typeface="Open Sans"/>
              </a:rPr>
              <a:t>.js</a:t>
            </a:r>
            <a:endParaRPr sz="2200">
              <a:highlight>
                <a:srgbClr val="D9EAD3"/>
              </a:highlight>
              <a:latin typeface="Open Sans"/>
              <a:ea typeface="Open Sans"/>
              <a:cs typeface="Open Sans"/>
              <a:sym typeface="Open Sans"/>
            </a:endParaRPr>
          </a:p>
        </p:txBody>
      </p:sp>
      <p:sp>
        <p:nvSpPr>
          <p:cNvPr id="867" name="Google Shape;867;g5e228f02c4_3_201"/>
          <p:cNvSpPr txBox="1">
            <a:spLocks noGrp="1"/>
          </p:cNvSpPr>
          <p:nvPr>
            <p:ph type="body" idx="1"/>
          </p:nvPr>
        </p:nvSpPr>
        <p:spPr>
          <a:xfrm>
            <a:off x="1663325" y="8398900"/>
            <a:ext cx="6464700" cy="548700"/>
          </a:xfrm>
          <a:prstGeom prst="rect">
            <a:avLst/>
          </a:prstGeom>
          <a:noFill/>
          <a:ln>
            <a:noFill/>
          </a:ln>
        </p:spPr>
        <p:txBody>
          <a:bodyPr spcFirstLastPara="1" wrap="square" lIns="91425" tIns="0" rIns="91425" bIns="0" anchor="t" anchorCtr="0">
            <a:noAutofit/>
          </a:bodyPr>
          <a:lstStyle/>
          <a:p>
            <a:pPr marL="457200" lvl="0" indent="-406400" algn="l" rtl="0">
              <a:lnSpc>
                <a:spcPct val="100000"/>
              </a:lnSpc>
              <a:spcBef>
                <a:spcPts val="1000"/>
              </a:spcBef>
              <a:spcAft>
                <a:spcPts val="0"/>
              </a:spcAft>
              <a:buSzPts val="2800"/>
              <a:buChar char="•"/>
            </a:pPr>
            <a:r>
              <a:rPr lang="en-US"/>
              <a:t>Open http://localhost:3000/ to see your app</a:t>
            </a:r>
            <a:endParaRPr/>
          </a:p>
          <a:p>
            <a:pPr marL="457200" lvl="0" indent="-406400" algn="ctr" rtl="0">
              <a:lnSpc>
                <a:spcPct val="100000"/>
              </a:lnSpc>
              <a:spcBef>
                <a:spcPts val="0"/>
              </a:spcBef>
              <a:spcAft>
                <a:spcPts val="0"/>
              </a:spcAft>
              <a:buSzPts val="2800"/>
              <a:buChar char="•"/>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71"/>
        <p:cNvGrpSpPr/>
        <p:nvPr/>
      </p:nvGrpSpPr>
      <p:grpSpPr>
        <a:xfrm>
          <a:off x="0" y="0"/>
          <a:ext cx="0" cy="0"/>
          <a:chOff x="0" y="0"/>
          <a:chExt cx="0" cy="0"/>
        </a:xfrm>
      </p:grpSpPr>
      <p:sp>
        <p:nvSpPr>
          <p:cNvPr id="872" name="Google Shape;872;g5f175b0e21_0_24"/>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a:t>Creating a React App</a:t>
            </a:r>
            <a:endParaRPr/>
          </a:p>
        </p:txBody>
      </p:sp>
      <p:sp>
        <p:nvSpPr>
          <p:cNvPr id="873" name="Google Shape;873;g5f175b0e21_0_24"/>
          <p:cNvSpPr txBox="1">
            <a:spLocks noGrp="1"/>
          </p:cNvSpPr>
          <p:nvPr>
            <p:ph type="body" idx="1"/>
          </p:nvPr>
        </p:nvSpPr>
        <p:spPr>
          <a:xfrm>
            <a:off x="1902091" y="2363465"/>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1000"/>
              </a:spcBef>
              <a:spcAft>
                <a:spcPts val="0"/>
              </a:spcAft>
              <a:buSzPts val="2800"/>
              <a:buNone/>
            </a:pPr>
            <a:r>
              <a:rPr lang="en-US" b="1"/>
              <a:t>Problem Statement:</a:t>
            </a:r>
            <a:r>
              <a:rPr lang="en-US"/>
              <a:t> Create a blogger app using React. </a:t>
            </a:r>
            <a:endParaRPr>
              <a:solidFill>
                <a:srgbClr val="3F3F3F"/>
              </a:solidFill>
              <a:latin typeface="Open Sans"/>
              <a:ea typeface="Open Sans"/>
              <a:cs typeface="Open Sans"/>
              <a:sym typeface="Open Sans"/>
            </a:endParaRPr>
          </a:p>
          <a:p>
            <a:pPr marL="0" lvl="0" indent="0" algn="l" rtl="0">
              <a:lnSpc>
                <a:spcPct val="100000"/>
              </a:lnSpc>
              <a:spcBef>
                <a:spcPts val="1000"/>
              </a:spcBef>
              <a:spcAft>
                <a:spcPts val="0"/>
              </a:spcAft>
              <a:buSzPts val="2800"/>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g5f175b0e21_0_29"/>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Assisted Practice: Guidelines</a:t>
            </a:r>
            <a:endParaRPr/>
          </a:p>
        </p:txBody>
      </p:sp>
      <p:sp>
        <p:nvSpPr>
          <p:cNvPr id="879" name="Google Shape;879;g5f175b0e21_0_29"/>
          <p:cNvSpPr txBox="1">
            <a:spLocks noGrp="1"/>
          </p:cNvSpPr>
          <p:nvPr>
            <p:ph type="body" idx="1"/>
          </p:nvPr>
        </p:nvSpPr>
        <p:spPr>
          <a:xfrm>
            <a:off x="1902091" y="1808291"/>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200000"/>
              </a:lnSpc>
              <a:spcBef>
                <a:spcPts val="1000"/>
              </a:spcBef>
              <a:spcAft>
                <a:spcPts val="0"/>
              </a:spcAft>
              <a:buNone/>
            </a:pPr>
            <a:r>
              <a:rPr lang="en-US"/>
              <a:t>Steps to create a blogger app using React:</a:t>
            </a:r>
            <a:endParaRPr/>
          </a:p>
          <a:p>
            <a:pPr marL="457200" lvl="0" indent="-419100" algn="l" rtl="0">
              <a:lnSpc>
                <a:spcPct val="200000"/>
              </a:lnSpc>
              <a:spcBef>
                <a:spcPts val="1000"/>
              </a:spcBef>
              <a:spcAft>
                <a:spcPts val="0"/>
              </a:spcAft>
              <a:buSzPts val="2200"/>
              <a:buFont typeface="Open Sans"/>
              <a:buAutoNum type="arabicPeriod"/>
            </a:pPr>
            <a:r>
              <a:rPr lang="en-US"/>
              <a:t>Install the create-react-app tool if it’s not installed.</a:t>
            </a:r>
            <a:endParaRPr/>
          </a:p>
          <a:p>
            <a:pPr marL="457200" lvl="0" indent="-419100" algn="l" rtl="0">
              <a:lnSpc>
                <a:spcPct val="200000"/>
              </a:lnSpc>
              <a:spcBef>
                <a:spcPts val="1000"/>
              </a:spcBef>
              <a:spcAft>
                <a:spcPts val="0"/>
              </a:spcAft>
              <a:buSzPts val="2200"/>
              <a:buFont typeface="Open Sans"/>
              <a:buAutoNum type="arabicPeriod"/>
            </a:pPr>
            <a:r>
              <a:rPr lang="en-US">
                <a:solidFill>
                  <a:srgbClr val="3F3F3F"/>
                </a:solidFill>
              </a:rPr>
              <a:t>Create a </a:t>
            </a:r>
            <a:r>
              <a:rPr lang="en-US"/>
              <a:t>React</a:t>
            </a:r>
            <a:r>
              <a:rPr lang="en-US">
                <a:solidFill>
                  <a:srgbClr val="3F3F3F"/>
                </a:solidFill>
              </a:rPr>
              <a:t> project in your </a:t>
            </a:r>
            <a:r>
              <a:rPr lang="en-US"/>
              <a:t>terminal</a:t>
            </a:r>
            <a:r>
              <a:rPr lang="en-US">
                <a:solidFill>
                  <a:srgbClr val="3F3F3F"/>
                </a:solidFill>
              </a:rPr>
              <a:t>. </a:t>
            </a:r>
            <a:endParaRPr/>
          </a:p>
          <a:p>
            <a:pPr marL="457200" lvl="0" indent="-419100" algn="l" rtl="0">
              <a:lnSpc>
                <a:spcPct val="200000"/>
              </a:lnSpc>
              <a:spcBef>
                <a:spcPts val="1000"/>
              </a:spcBef>
              <a:spcAft>
                <a:spcPts val="0"/>
              </a:spcAft>
              <a:buSzPts val="2200"/>
              <a:buFont typeface="Open Sans"/>
              <a:buAutoNum type="arabicPeriod"/>
            </a:pPr>
            <a:r>
              <a:rPr lang="en-US"/>
              <a:t>Explore the directory structure.</a:t>
            </a:r>
            <a:endParaRPr/>
          </a:p>
          <a:p>
            <a:pPr marL="457200" lvl="0" indent="-419100" algn="l" rtl="0">
              <a:lnSpc>
                <a:spcPct val="200000"/>
              </a:lnSpc>
              <a:spcBef>
                <a:spcPts val="1000"/>
              </a:spcBef>
              <a:spcAft>
                <a:spcPts val="0"/>
              </a:spcAft>
              <a:buSzPts val="2200"/>
              <a:buAutoNum type="arabicPeriod"/>
            </a:pPr>
            <a:r>
              <a:rPr lang="en-US"/>
              <a:t>Run </a:t>
            </a:r>
            <a:r>
              <a:rPr lang="en-US" b="1"/>
              <a:t>npm start</a:t>
            </a:r>
            <a:r>
              <a:rPr lang="en-US"/>
              <a:t> to run the boilerplate web app.</a:t>
            </a:r>
            <a:endParaRPr/>
          </a:p>
        </p:txBody>
      </p:sp>
      <p:pic>
        <p:nvPicPr>
          <p:cNvPr id="880" name="Google Shape;880;g5f175b0e21_0_29"/>
          <p:cNvPicPr preferRelativeResize="0"/>
          <p:nvPr/>
        </p:nvPicPr>
        <p:blipFill rotWithShape="1">
          <a:blip r:embed="rId3">
            <a:alphaModFix/>
          </a:blip>
          <a:srcRect/>
          <a:stretch/>
        </p:blipFill>
        <p:spPr>
          <a:xfrm>
            <a:off x="4151775" y="760650"/>
            <a:ext cx="8097274" cy="3657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5" name="Google Shape;885;g5e228f02c4_3_217"/>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2800"/>
              <a:buNone/>
            </a:pPr>
            <a:r>
              <a:rPr lang="en-US"/>
              <a:t>Rendering UI</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2"/>
          <p:cNvSpPr txBox="1">
            <a:spLocks noGrp="1"/>
          </p:cNvSpPr>
          <p:nvPr>
            <p:ph type="body" idx="1"/>
          </p:nvPr>
        </p:nvSpPr>
        <p:spPr>
          <a:xfrm>
            <a:off x="3075048" y="4114800"/>
            <a:ext cx="6960049" cy="9144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1000"/>
              </a:spcBef>
              <a:spcAft>
                <a:spcPts val="0"/>
              </a:spcAft>
              <a:buSzPts val="2800"/>
              <a:buNone/>
            </a:pPr>
            <a:r>
              <a:rPr lang="en-US"/>
              <a:t>Fundamentals of React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g5e228f02c4_3_221"/>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React Elements</a:t>
            </a:r>
            <a:endParaRPr/>
          </a:p>
        </p:txBody>
      </p:sp>
      <p:pic>
        <p:nvPicPr>
          <p:cNvPr id="891" name="Google Shape;891;g5e228f02c4_3_221"/>
          <p:cNvPicPr preferRelativeResize="0"/>
          <p:nvPr/>
        </p:nvPicPr>
        <p:blipFill rotWithShape="1">
          <a:blip r:embed="rId3">
            <a:alphaModFix/>
          </a:blip>
          <a:srcRect/>
          <a:stretch/>
        </p:blipFill>
        <p:spPr>
          <a:xfrm>
            <a:off x="6125375" y="760650"/>
            <a:ext cx="4010150" cy="365750"/>
          </a:xfrm>
          <a:prstGeom prst="rect">
            <a:avLst/>
          </a:prstGeom>
          <a:noFill/>
          <a:ln>
            <a:noFill/>
          </a:ln>
        </p:spPr>
      </p:pic>
      <p:sp>
        <p:nvSpPr>
          <p:cNvPr id="892" name="Google Shape;892;g5e228f02c4_3_221"/>
          <p:cNvSpPr txBox="1">
            <a:spLocks noGrp="1"/>
          </p:cNvSpPr>
          <p:nvPr>
            <p:ph type="body" idx="1"/>
          </p:nvPr>
        </p:nvSpPr>
        <p:spPr>
          <a:xfrm>
            <a:off x="2051500" y="2293950"/>
            <a:ext cx="12153000" cy="4556100"/>
          </a:xfrm>
          <a:prstGeom prst="rect">
            <a:avLst/>
          </a:prstGeom>
          <a:noFill/>
          <a:ln>
            <a:noFill/>
          </a:ln>
        </p:spPr>
        <p:txBody>
          <a:bodyPr spcFirstLastPara="1" wrap="square" lIns="91425" tIns="0" rIns="91425" bIns="0" anchor="t" anchorCtr="0">
            <a:noAutofit/>
          </a:bodyPr>
          <a:lstStyle/>
          <a:p>
            <a:pPr marL="457200" lvl="0" indent="-406400" algn="l" rtl="0">
              <a:lnSpc>
                <a:spcPct val="115000"/>
              </a:lnSpc>
              <a:spcBef>
                <a:spcPts val="1000"/>
              </a:spcBef>
              <a:spcAft>
                <a:spcPts val="0"/>
              </a:spcAft>
              <a:buSzPts val="2800"/>
              <a:buChar char="•"/>
            </a:pPr>
            <a:r>
              <a:rPr lang="en-US"/>
              <a:t>The UI is built using React Elements.</a:t>
            </a:r>
            <a:endParaRPr/>
          </a:p>
          <a:p>
            <a:pPr marL="457200" lvl="0" indent="-406400" algn="l" rtl="0">
              <a:lnSpc>
                <a:spcPct val="115000"/>
              </a:lnSpc>
              <a:spcBef>
                <a:spcPts val="0"/>
              </a:spcBef>
              <a:spcAft>
                <a:spcPts val="0"/>
              </a:spcAft>
              <a:buSzPts val="2800"/>
              <a:buChar char="•"/>
            </a:pPr>
            <a:r>
              <a:rPr lang="en-US"/>
              <a:t>React Elements are lightweight JavaScript objects.</a:t>
            </a:r>
            <a:endParaRPr/>
          </a:p>
          <a:p>
            <a:pPr marL="457200" lvl="0" indent="-406400" algn="l" rtl="0">
              <a:lnSpc>
                <a:spcPct val="115000"/>
              </a:lnSpc>
              <a:spcBef>
                <a:spcPts val="0"/>
              </a:spcBef>
              <a:spcAft>
                <a:spcPts val="0"/>
              </a:spcAft>
              <a:buSzPts val="2800"/>
              <a:buChar char="•"/>
            </a:pPr>
            <a:r>
              <a:rPr lang="en-US"/>
              <a:t>They describe what the page should look like and let React do DOM manipulation.</a:t>
            </a:r>
            <a:endParaRPr/>
          </a:p>
          <a:p>
            <a:pPr marL="457200" lvl="0" indent="-406400" algn="l" rtl="0">
              <a:lnSpc>
                <a:spcPct val="115000"/>
              </a:lnSpc>
              <a:spcBef>
                <a:spcPts val="0"/>
              </a:spcBef>
              <a:spcAft>
                <a:spcPts val="0"/>
              </a:spcAft>
              <a:buSzPts val="2800"/>
              <a:buChar char="•"/>
            </a:pPr>
            <a:r>
              <a:rPr lang="en-US"/>
              <a:t>We will first need to call React.createElement() to create an Element.</a:t>
            </a:r>
            <a:endParaRPr/>
          </a:p>
          <a:p>
            <a:pPr marL="457200" lvl="0" indent="-406400" algn="l" rtl="0">
              <a:lnSpc>
                <a:spcPct val="115000"/>
              </a:lnSpc>
              <a:spcBef>
                <a:spcPts val="0"/>
              </a:spcBef>
              <a:spcAft>
                <a:spcPts val="0"/>
              </a:spcAft>
              <a:buSzPts val="2800"/>
              <a:buChar char="•"/>
            </a:pPr>
            <a:r>
              <a:rPr lang="en-US"/>
              <a:t>We can then use ReactDOM.render() to render an Element to a page.</a:t>
            </a:r>
            <a:endParaRPr/>
          </a:p>
          <a:p>
            <a:pPr marL="457200" lvl="0" indent="-406400" algn="l" rtl="0">
              <a:lnSpc>
                <a:spcPct val="115000"/>
              </a:lnSpc>
              <a:spcBef>
                <a:spcPts val="0"/>
              </a:spcBef>
              <a:spcAft>
                <a:spcPts val="0"/>
              </a:spcAft>
              <a:buSzPts val="2800"/>
              <a:buChar char="•"/>
            </a:pPr>
            <a:r>
              <a:rPr lang="en-US"/>
              <a:t>Once an Element is created, we can add child Elements and nested child Elements.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6"/>
        <p:cNvGrpSpPr/>
        <p:nvPr/>
      </p:nvGrpSpPr>
      <p:grpSpPr>
        <a:xfrm>
          <a:off x="0" y="0"/>
          <a:ext cx="0" cy="0"/>
          <a:chOff x="0" y="0"/>
          <a:chExt cx="0" cy="0"/>
        </a:xfrm>
      </p:grpSpPr>
      <p:sp>
        <p:nvSpPr>
          <p:cNvPr id="897" name="Google Shape;897;g5e228f02c4_3_246"/>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SzPts val="1100"/>
              <a:buNone/>
            </a:pPr>
            <a:r>
              <a:rPr lang="en-US"/>
              <a:t>React.createElement()</a:t>
            </a:r>
            <a:endParaRPr/>
          </a:p>
        </p:txBody>
      </p:sp>
      <p:pic>
        <p:nvPicPr>
          <p:cNvPr id="898" name="Google Shape;898;g5e228f02c4_3_246"/>
          <p:cNvPicPr preferRelativeResize="0"/>
          <p:nvPr/>
        </p:nvPicPr>
        <p:blipFill rotWithShape="1">
          <a:blip r:embed="rId3">
            <a:alphaModFix/>
          </a:blip>
          <a:srcRect/>
          <a:stretch/>
        </p:blipFill>
        <p:spPr>
          <a:xfrm>
            <a:off x="5442325" y="760650"/>
            <a:ext cx="5376251" cy="365750"/>
          </a:xfrm>
          <a:prstGeom prst="rect">
            <a:avLst/>
          </a:prstGeom>
          <a:noFill/>
          <a:ln>
            <a:noFill/>
          </a:ln>
        </p:spPr>
      </p:pic>
      <p:sp>
        <p:nvSpPr>
          <p:cNvPr id="899" name="Google Shape;899;g5e228f02c4_3_246"/>
          <p:cNvSpPr txBox="1">
            <a:spLocks noGrp="1"/>
          </p:cNvSpPr>
          <p:nvPr>
            <p:ph type="body" idx="1"/>
          </p:nvPr>
        </p:nvSpPr>
        <p:spPr>
          <a:xfrm>
            <a:off x="1641025" y="1846325"/>
            <a:ext cx="12750300" cy="5765100"/>
          </a:xfrm>
          <a:prstGeom prst="rect">
            <a:avLst/>
          </a:prstGeom>
          <a:noFill/>
          <a:ln>
            <a:noFill/>
          </a:ln>
        </p:spPr>
        <p:txBody>
          <a:bodyPr spcFirstLastPara="1" wrap="square" lIns="91425" tIns="0" rIns="91425" bIns="0" anchor="t" anchorCtr="0">
            <a:noAutofit/>
          </a:bodyPr>
          <a:lstStyle/>
          <a:p>
            <a:pPr marL="457200" lvl="0" indent="-368300" algn="l" rtl="0">
              <a:lnSpc>
                <a:spcPct val="150000"/>
              </a:lnSpc>
              <a:spcBef>
                <a:spcPts val="1000"/>
              </a:spcBef>
              <a:spcAft>
                <a:spcPts val="0"/>
              </a:spcAft>
              <a:buClr>
                <a:srgbClr val="434343"/>
              </a:buClr>
              <a:buSzPts val="2200"/>
              <a:buFont typeface="Open Sans"/>
              <a:buChar char="•"/>
            </a:pPr>
            <a:r>
              <a:rPr lang="en-US">
                <a:solidFill>
                  <a:srgbClr val="434343"/>
                </a:solidFill>
              </a:rPr>
              <a:t>Syntax of createElement is </a:t>
            </a:r>
            <a:r>
              <a:rPr lang="en-US" b="1">
                <a:solidFill>
                  <a:srgbClr val="434343"/>
                </a:solidFill>
              </a:rPr>
              <a:t>React.createElement(&lt;type&gt;, &lt;props&gt;, &lt;content&gt;).</a:t>
            </a:r>
            <a:endParaRPr b="1">
              <a:solidFill>
                <a:srgbClr val="434343"/>
              </a:solidFill>
            </a:endParaRPr>
          </a:p>
          <a:p>
            <a:pPr marL="91440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&lt;type&gt;:</a:t>
            </a:r>
            <a:endParaRPr sz="2200">
              <a:solidFill>
                <a:srgbClr val="434343"/>
              </a:solidFill>
              <a:latin typeface="Open Sans"/>
              <a:ea typeface="Open Sans"/>
              <a:cs typeface="Open Sans"/>
              <a:sym typeface="Open Sans"/>
            </a:endParaRPr>
          </a:p>
          <a:p>
            <a:pPr marL="1371600" lvl="2"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If we're creating an HTML Element, we pass in the name as a string. </a:t>
            </a:r>
            <a:endParaRPr sz="2200">
              <a:solidFill>
                <a:srgbClr val="434343"/>
              </a:solidFill>
              <a:latin typeface="Open Sans"/>
              <a:ea typeface="Open Sans"/>
              <a:cs typeface="Open Sans"/>
              <a:sym typeface="Open Sans"/>
            </a:endParaRPr>
          </a:p>
          <a:p>
            <a:pPr marL="1371600" lvl="2"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If we're creating a React Component, we pass in the variable that the Component is assigned to.</a:t>
            </a:r>
            <a:endParaRPr sz="2200">
              <a:solidFill>
                <a:srgbClr val="434343"/>
              </a:solidFill>
              <a:latin typeface="Open Sans"/>
              <a:ea typeface="Open Sans"/>
              <a:cs typeface="Open Sans"/>
              <a:sym typeface="Open Sans"/>
            </a:endParaRPr>
          </a:p>
          <a:p>
            <a:pPr marL="91440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&lt;props&gt;:</a:t>
            </a:r>
            <a:endParaRPr sz="2200">
              <a:solidFill>
                <a:srgbClr val="434343"/>
              </a:solidFill>
              <a:latin typeface="Open Sans"/>
              <a:ea typeface="Open Sans"/>
              <a:cs typeface="Open Sans"/>
              <a:sym typeface="Open Sans"/>
            </a:endParaRPr>
          </a:p>
          <a:p>
            <a:pPr marL="1371600" lvl="2"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is an object of HTML attributes and has custom data about the Element. </a:t>
            </a:r>
            <a:endParaRPr sz="2200">
              <a:solidFill>
                <a:srgbClr val="434343"/>
              </a:solidFill>
              <a:latin typeface="Open Sans"/>
              <a:ea typeface="Open Sans"/>
              <a:cs typeface="Open Sans"/>
              <a:sym typeface="Open Sans"/>
            </a:endParaRPr>
          </a:p>
          <a:p>
            <a:pPr marL="1371600" lvl="2"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is either null or a JavaScript object.</a:t>
            </a:r>
            <a:endParaRPr sz="2200">
              <a:solidFill>
                <a:srgbClr val="434343"/>
              </a:solidFill>
              <a:latin typeface="Open Sans"/>
              <a:ea typeface="Open Sans"/>
              <a:cs typeface="Open Sans"/>
              <a:sym typeface="Open Sans"/>
            </a:endParaRPr>
          </a:p>
          <a:p>
            <a:pPr marL="91440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&lt;content&gt;: </a:t>
            </a:r>
            <a:endParaRPr sz="2200">
              <a:solidFill>
                <a:srgbClr val="434343"/>
              </a:solidFill>
              <a:latin typeface="Open Sans"/>
              <a:ea typeface="Open Sans"/>
              <a:cs typeface="Open Sans"/>
              <a:sym typeface="Open Sans"/>
            </a:endParaRPr>
          </a:p>
          <a:p>
            <a:pPr marL="1371600" lvl="2"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represents  the children of that Component. </a:t>
            </a:r>
            <a:endParaRPr sz="2200">
              <a:solidFill>
                <a:srgbClr val="434343"/>
              </a:solidFill>
              <a:latin typeface="Open Sans"/>
              <a:ea typeface="Open Sans"/>
              <a:cs typeface="Open Sans"/>
              <a:sym typeface="Open Sans"/>
            </a:endParaRPr>
          </a:p>
          <a:p>
            <a:pPr marL="1371600" lvl="2"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can be null, a string, a React Element, or a React Component.</a:t>
            </a:r>
            <a:endParaRPr>
              <a:solidFill>
                <a:srgbClr val="434343"/>
              </a:solidFill>
            </a:endParaRPr>
          </a:p>
          <a:p>
            <a:pPr marL="457200" lvl="0" indent="-368300" algn="l" rtl="0">
              <a:lnSpc>
                <a:spcPct val="150000"/>
              </a:lnSpc>
              <a:spcBef>
                <a:spcPts val="0"/>
              </a:spcBef>
              <a:spcAft>
                <a:spcPts val="0"/>
              </a:spcAft>
              <a:buClr>
                <a:srgbClr val="434343"/>
              </a:buClr>
              <a:buSzPts val="2200"/>
              <a:buFont typeface="Open Sans"/>
              <a:buChar char="•"/>
            </a:pPr>
            <a:r>
              <a:rPr lang="en-US">
                <a:solidFill>
                  <a:srgbClr val="434343"/>
                </a:solidFill>
              </a:rPr>
              <a:t>React.createElement() returns one root Element.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sp>
        <p:nvSpPr>
          <p:cNvPr id="904" name="Google Shape;904;g5e228f02c4_3_271"/>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ReactDOM.render()</a:t>
            </a:r>
            <a:endParaRPr/>
          </a:p>
        </p:txBody>
      </p:sp>
      <p:pic>
        <p:nvPicPr>
          <p:cNvPr id="905" name="Google Shape;905;g5e228f02c4_3_271"/>
          <p:cNvPicPr preferRelativeResize="0"/>
          <p:nvPr/>
        </p:nvPicPr>
        <p:blipFill rotWithShape="1">
          <a:blip r:embed="rId3">
            <a:alphaModFix/>
          </a:blip>
          <a:srcRect/>
          <a:stretch/>
        </p:blipFill>
        <p:spPr>
          <a:xfrm>
            <a:off x="5728775" y="760650"/>
            <a:ext cx="4803351" cy="365750"/>
          </a:xfrm>
          <a:prstGeom prst="rect">
            <a:avLst/>
          </a:prstGeom>
          <a:noFill/>
          <a:ln>
            <a:noFill/>
          </a:ln>
        </p:spPr>
      </p:pic>
      <p:sp>
        <p:nvSpPr>
          <p:cNvPr id="906" name="Google Shape;906;g5e228f02c4_3_271"/>
          <p:cNvSpPr txBox="1">
            <a:spLocks noGrp="1"/>
          </p:cNvSpPr>
          <p:nvPr>
            <p:ph type="body" idx="1"/>
          </p:nvPr>
        </p:nvSpPr>
        <p:spPr>
          <a:xfrm>
            <a:off x="1641025" y="1846325"/>
            <a:ext cx="13347900" cy="3805800"/>
          </a:xfrm>
          <a:prstGeom prst="rect">
            <a:avLst/>
          </a:prstGeom>
          <a:noFill/>
          <a:ln>
            <a:noFill/>
          </a:ln>
        </p:spPr>
        <p:txBody>
          <a:bodyPr spcFirstLastPara="1" wrap="square" lIns="91425" tIns="0" rIns="91425" bIns="0" anchor="t" anchorCtr="0">
            <a:noAutofit/>
          </a:bodyPr>
          <a:lstStyle/>
          <a:p>
            <a:pPr marL="457200" lvl="0" indent="-406400" algn="l" rtl="0">
              <a:lnSpc>
                <a:spcPct val="115000"/>
              </a:lnSpc>
              <a:spcBef>
                <a:spcPts val="1000"/>
              </a:spcBef>
              <a:spcAft>
                <a:spcPts val="0"/>
              </a:spcAft>
              <a:buClr>
                <a:srgbClr val="434343"/>
              </a:buClr>
              <a:buSzPts val="2800"/>
              <a:buChar char="●"/>
            </a:pPr>
            <a:r>
              <a:rPr lang="en-US">
                <a:solidFill>
                  <a:srgbClr val="434343"/>
                </a:solidFill>
              </a:rPr>
              <a:t>Syntax of render is </a:t>
            </a:r>
            <a:r>
              <a:rPr lang="en-US" b="1">
                <a:solidFill>
                  <a:srgbClr val="434343"/>
                </a:solidFill>
              </a:rPr>
              <a:t>ReactDOM.render(&lt;Element&gt;, &lt;container&gt;)</a:t>
            </a:r>
            <a:br>
              <a:rPr lang="en-US">
                <a:solidFill>
                  <a:srgbClr val="434343"/>
                </a:solidFill>
              </a:rPr>
            </a:br>
            <a:endParaRPr>
              <a:solidFill>
                <a:srgbClr val="434343"/>
              </a:solidFill>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&lt;Element&gt;: A React Element or Component we want to render</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&lt;container&gt;: The DOM node we want to render into</a:t>
            </a:r>
            <a:br>
              <a:rPr lang="en-US" sz="2200">
                <a:solidFill>
                  <a:srgbClr val="434343"/>
                </a:solidFill>
                <a:latin typeface="Open Sans"/>
                <a:ea typeface="Open Sans"/>
                <a:cs typeface="Open Sans"/>
                <a:sym typeface="Open Sans"/>
              </a:rPr>
            </a:br>
            <a:endParaRPr sz="2200">
              <a:solidFill>
                <a:srgbClr val="434343"/>
              </a:solidFill>
              <a:latin typeface="Open Sans"/>
              <a:ea typeface="Open Sans"/>
              <a:cs typeface="Open Sans"/>
              <a:sym typeface="Open Sans"/>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Returns a reference to the Component or null for stateless Components</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Updates if the React Element was previously rendered into the container</a:t>
            </a:r>
            <a:endParaRPr>
              <a:solidFill>
                <a:srgbClr val="434343"/>
              </a:solidFill>
            </a:endParaRPr>
          </a:p>
          <a:p>
            <a:pPr marL="457200" lvl="0" indent="-406400" algn="l" rtl="0">
              <a:lnSpc>
                <a:spcPct val="115000"/>
              </a:lnSpc>
              <a:spcBef>
                <a:spcPts val="0"/>
              </a:spcBef>
              <a:spcAft>
                <a:spcPts val="0"/>
              </a:spcAft>
              <a:buClr>
                <a:srgbClr val="434343"/>
              </a:buClr>
              <a:buSzPts val="2800"/>
              <a:buChar char="●"/>
            </a:pPr>
            <a:r>
              <a:rPr lang="en-US">
                <a:solidFill>
                  <a:srgbClr val="434343"/>
                </a:solidFill>
              </a:rPr>
              <a:t>Executes the optional callback after the Component is rendered or updated if it is provided as an argument</a:t>
            </a:r>
            <a:endParaRPr>
              <a:solidFill>
                <a:srgbClr val="434343"/>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g5e228f02c4_3_294"/>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Nested Elements</a:t>
            </a:r>
            <a:endParaRPr/>
          </a:p>
        </p:txBody>
      </p:sp>
      <p:pic>
        <p:nvPicPr>
          <p:cNvPr id="912" name="Google Shape;912;g5e228f02c4_3_294"/>
          <p:cNvPicPr preferRelativeResize="0"/>
          <p:nvPr/>
        </p:nvPicPr>
        <p:blipFill rotWithShape="1">
          <a:blip r:embed="rId3">
            <a:alphaModFix/>
          </a:blip>
          <a:srcRect/>
          <a:stretch/>
        </p:blipFill>
        <p:spPr>
          <a:xfrm>
            <a:off x="5975726" y="760650"/>
            <a:ext cx="4387026" cy="365750"/>
          </a:xfrm>
          <a:prstGeom prst="rect">
            <a:avLst/>
          </a:prstGeom>
          <a:noFill/>
          <a:ln>
            <a:noFill/>
          </a:ln>
        </p:spPr>
      </p:pic>
      <p:sp>
        <p:nvSpPr>
          <p:cNvPr id="913" name="Google Shape;913;g5e228f02c4_3_294"/>
          <p:cNvSpPr txBox="1">
            <a:spLocks noGrp="1"/>
          </p:cNvSpPr>
          <p:nvPr>
            <p:ph type="body" idx="1"/>
          </p:nvPr>
        </p:nvSpPr>
        <p:spPr>
          <a:xfrm>
            <a:off x="1641025" y="1541525"/>
            <a:ext cx="13908000" cy="2700900"/>
          </a:xfrm>
          <a:prstGeom prst="rect">
            <a:avLst/>
          </a:prstGeom>
          <a:noFill/>
          <a:ln>
            <a:noFill/>
          </a:ln>
        </p:spPr>
        <p:txBody>
          <a:bodyPr spcFirstLastPara="1" wrap="square" lIns="91425" tIns="0" rIns="91425" bIns="0" anchor="t" anchorCtr="0">
            <a:noAutofit/>
          </a:bodyPr>
          <a:lstStyle/>
          <a:p>
            <a:pPr marL="457200" lvl="0" indent="-406400" algn="l" rtl="0">
              <a:lnSpc>
                <a:spcPct val="150000"/>
              </a:lnSpc>
              <a:spcBef>
                <a:spcPts val="1000"/>
              </a:spcBef>
              <a:spcAft>
                <a:spcPts val="0"/>
              </a:spcAft>
              <a:buSzPts val="2800"/>
              <a:buChar char="•"/>
            </a:pPr>
            <a:r>
              <a:rPr lang="en-US"/>
              <a:t>We can pass in a reference to another Component as the final argument to the createElement method. </a:t>
            </a:r>
            <a:endParaRPr/>
          </a:p>
          <a:p>
            <a:pPr marL="457200" lvl="0" indent="-406400" algn="l" rtl="0">
              <a:lnSpc>
                <a:spcPct val="150000"/>
              </a:lnSpc>
              <a:spcBef>
                <a:spcPts val="0"/>
              </a:spcBef>
              <a:spcAft>
                <a:spcPts val="0"/>
              </a:spcAft>
              <a:buSzPts val="2800"/>
              <a:buChar char="•"/>
            </a:pPr>
            <a:r>
              <a:rPr lang="en-US"/>
              <a:t>This allows us to nest Elements and Components within each other.</a:t>
            </a:r>
            <a:endParaRPr/>
          </a:p>
          <a:p>
            <a:pPr marL="457200" lvl="0" indent="-406400" algn="l" rtl="0">
              <a:lnSpc>
                <a:spcPct val="150000"/>
              </a:lnSpc>
              <a:spcBef>
                <a:spcPts val="0"/>
              </a:spcBef>
              <a:spcAft>
                <a:spcPts val="0"/>
              </a:spcAft>
              <a:buSzPts val="2800"/>
              <a:buChar char="•"/>
            </a:pPr>
            <a:r>
              <a:rPr lang="en-US"/>
              <a:t>We can nest as many child Components we want. </a:t>
            </a:r>
            <a:endParaRPr/>
          </a:p>
          <a:p>
            <a:pPr marL="457200" lvl="0" indent="-406400" algn="l" rtl="0">
              <a:lnSpc>
                <a:spcPct val="150000"/>
              </a:lnSpc>
              <a:spcBef>
                <a:spcPts val="0"/>
              </a:spcBef>
              <a:spcAft>
                <a:spcPts val="0"/>
              </a:spcAft>
              <a:buSzPts val="2800"/>
              <a:buChar char="•"/>
            </a:pPr>
            <a:r>
              <a:rPr lang="en-US"/>
              <a:t>We don't need to store Elements in variables beforehand. They can be declared inline when needed.</a:t>
            </a:r>
            <a:endParaRPr/>
          </a:p>
          <a:p>
            <a:pPr marL="457200" lvl="0" indent="-406400" algn="l" rtl="0">
              <a:lnSpc>
                <a:spcPct val="150000"/>
              </a:lnSpc>
              <a:spcBef>
                <a:spcPts val="0"/>
              </a:spcBef>
              <a:spcAft>
                <a:spcPts val="0"/>
              </a:spcAft>
              <a:buSzPts val="2800"/>
              <a:buChar char="•"/>
            </a:pPr>
            <a:r>
              <a:rPr lang="en-US"/>
              <a:t>The code below creates two </a:t>
            </a:r>
            <a:r>
              <a:rPr lang="en-US" i="1"/>
              <a:t>li</a:t>
            </a:r>
            <a:r>
              <a:rPr lang="en-US"/>
              <a:t> Elements within an </a:t>
            </a:r>
            <a:r>
              <a:rPr lang="en-US" i="1"/>
              <a:t>ol</a:t>
            </a:r>
            <a:r>
              <a:rPr lang="en-US"/>
              <a:t> Element.</a:t>
            </a:r>
            <a:endParaRPr/>
          </a:p>
          <a:p>
            <a:pPr marL="457200" lvl="0" indent="0" algn="l" rtl="0">
              <a:lnSpc>
                <a:spcPct val="115000"/>
              </a:lnSpc>
              <a:spcBef>
                <a:spcPts val="1000"/>
              </a:spcBef>
              <a:spcAft>
                <a:spcPts val="0"/>
              </a:spcAft>
              <a:buNone/>
            </a:pPr>
            <a:endParaRPr/>
          </a:p>
        </p:txBody>
      </p:sp>
      <p:sp>
        <p:nvSpPr>
          <p:cNvPr id="914" name="Google Shape;914;g5e228f02c4_3_294"/>
          <p:cNvSpPr txBox="1"/>
          <p:nvPr/>
        </p:nvSpPr>
        <p:spPr>
          <a:xfrm>
            <a:off x="4081400" y="5690950"/>
            <a:ext cx="8093100" cy="24444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2400">
                <a:latin typeface="Roboto"/>
                <a:ea typeface="Roboto"/>
                <a:cs typeface="Roboto"/>
                <a:sym typeface="Roboto"/>
              </a:rPr>
              <a:t>const Element = React.createElement(‘ol’, null,</a:t>
            </a:r>
            <a:endParaRPr sz="2400">
              <a:latin typeface="Roboto"/>
              <a:ea typeface="Roboto"/>
              <a:cs typeface="Roboto"/>
              <a:sym typeface="Roboto"/>
            </a:endParaRPr>
          </a:p>
          <a:p>
            <a:pPr marL="0" lvl="0" indent="457200" algn="l" rtl="0">
              <a:lnSpc>
                <a:spcPct val="150000"/>
              </a:lnSpc>
              <a:spcBef>
                <a:spcPts val="0"/>
              </a:spcBef>
              <a:spcAft>
                <a:spcPts val="0"/>
              </a:spcAft>
              <a:buNone/>
            </a:pPr>
            <a:r>
              <a:rPr lang="en-US" sz="2400">
                <a:latin typeface="Roboto"/>
                <a:ea typeface="Roboto"/>
                <a:cs typeface="Roboto"/>
                <a:sym typeface="Roboto"/>
              </a:rPr>
              <a:t>React.createElement(‘li’, null, ‘Brad’),</a:t>
            </a:r>
            <a:endParaRPr sz="2400">
              <a:latin typeface="Roboto"/>
              <a:ea typeface="Roboto"/>
              <a:cs typeface="Roboto"/>
              <a:sym typeface="Roboto"/>
            </a:endParaRPr>
          </a:p>
          <a:p>
            <a:pPr marL="0" lvl="0" indent="457200" algn="l" rtl="0">
              <a:lnSpc>
                <a:spcPct val="150000"/>
              </a:lnSpc>
              <a:spcBef>
                <a:spcPts val="0"/>
              </a:spcBef>
              <a:spcAft>
                <a:spcPts val="0"/>
              </a:spcAft>
              <a:buNone/>
            </a:pPr>
            <a:r>
              <a:rPr lang="en-US" sz="2400">
                <a:latin typeface="Roboto"/>
                <a:ea typeface="Roboto"/>
                <a:cs typeface="Roboto"/>
                <a:sym typeface="Roboto"/>
              </a:rPr>
              <a:t>React.createElement(‘li’, null, ‘James’),</a:t>
            </a:r>
            <a:endParaRPr sz="2400">
              <a:latin typeface="Roboto"/>
              <a:ea typeface="Roboto"/>
              <a:cs typeface="Roboto"/>
              <a:sym typeface="Roboto"/>
            </a:endParaRPr>
          </a:p>
          <a:p>
            <a:pPr marL="0" lvl="0" indent="0" algn="l" rtl="0">
              <a:lnSpc>
                <a:spcPct val="150000"/>
              </a:lnSpc>
              <a:spcBef>
                <a:spcPts val="0"/>
              </a:spcBef>
              <a:spcAft>
                <a:spcPts val="0"/>
              </a:spcAft>
              <a:buNone/>
            </a:pPr>
            <a:r>
              <a:rPr lang="en-US" sz="2400">
                <a:latin typeface="Roboto"/>
                <a:ea typeface="Roboto"/>
                <a:cs typeface="Roboto"/>
                <a:sym typeface="Roboto"/>
              </a:rPr>
              <a:t>);</a:t>
            </a:r>
            <a:endParaRPr sz="2400">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g5e228f02c4_3_332"/>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2800"/>
              <a:buNone/>
            </a:pPr>
            <a:r>
              <a:rPr lang="en-US"/>
              <a:t>JSX</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g5e228f02c4_3_322"/>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JSX</a:t>
            </a:r>
            <a:endParaRPr/>
          </a:p>
        </p:txBody>
      </p:sp>
      <p:pic>
        <p:nvPicPr>
          <p:cNvPr id="925" name="Google Shape;925;g5e228f02c4_3_322"/>
          <p:cNvPicPr preferRelativeResize="0"/>
          <p:nvPr/>
        </p:nvPicPr>
        <p:blipFill rotWithShape="1">
          <a:blip r:embed="rId3">
            <a:alphaModFix/>
          </a:blip>
          <a:srcRect/>
          <a:stretch/>
        </p:blipFill>
        <p:spPr>
          <a:xfrm>
            <a:off x="7525450" y="760650"/>
            <a:ext cx="1211850" cy="365750"/>
          </a:xfrm>
          <a:prstGeom prst="rect">
            <a:avLst/>
          </a:prstGeom>
          <a:noFill/>
          <a:ln>
            <a:noFill/>
          </a:ln>
        </p:spPr>
      </p:pic>
      <p:sp>
        <p:nvSpPr>
          <p:cNvPr id="926" name="Google Shape;926;g5e228f02c4_3_322"/>
          <p:cNvSpPr txBox="1">
            <a:spLocks noGrp="1"/>
          </p:cNvSpPr>
          <p:nvPr>
            <p:ph type="body" idx="1"/>
          </p:nvPr>
        </p:nvSpPr>
        <p:spPr>
          <a:xfrm>
            <a:off x="2123875" y="1961575"/>
            <a:ext cx="11758200" cy="5733900"/>
          </a:xfrm>
          <a:prstGeom prst="rect">
            <a:avLst/>
          </a:prstGeom>
          <a:noFill/>
          <a:ln>
            <a:noFill/>
          </a:ln>
        </p:spPr>
        <p:txBody>
          <a:bodyPr spcFirstLastPara="1" wrap="square" lIns="91425" tIns="0" rIns="91425" bIns="0" anchor="t" anchorCtr="0">
            <a:noAutofit/>
          </a:bodyPr>
          <a:lstStyle/>
          <a:p>
            <a:pPr marL="457200" lvl="0" indent="-406400" algn="l" rtl="0">
              <a:lnSpc>
                <a:spcPct val="115000"/>
              </a:lnSpc>
              <a:spcBef>
                <a:spcPts val="1000"/>
              </a:spcBef>
              <a:spcAft>
                <a:spcPts val="0"/>
              </a:spcAft>
              <a:buSzPts val="2800"/>
              <a:buChar char="•"/>
            </a:pPr>
            <a:r>
              <a:rPr lang="en-US"/>
              <a:t>React believes in coupling rendering logic with other UI logic.</a:t>
            </a:r>
            <a:endParaRPr/>
          </a:p>
          <a:p>
            <a:pPr marL="457200" lvl="0" indent="-406400" algn="l" rtl="0">
              <a:lnSpc>
                <a:spcPct val="115000"/>
              </a:lnSpc>
              <a:spcBef>
                <a:spcPts val="0"/>
              </a:spcBef>
              <a:spcAft>
                <a:spcPts val="0"/>
              </a:spcAft>
              <a:buSzPts val="2800"/>
              <a:buChar char="•"/>
            </a:pPr>
            <a:r>
              <a:rPr lang="en-US"/>
              <a:t>JSX is a syntax extension to JavaScript that lets you write JS code that looks like HTML.</a:t>
            </a:r>
            <a:endParaRPr/>
          </a:p>
          <a:p>
            <a:pPr marL="457200" lvl="0" indent="-406400" algn="l" rtl="0">
              <a:lnSpc>
                <a:spcPct val="115000"/>
              </a:lnSpc>
              <a:spcBef>
                <a:spcPts val="0"/>
              </a:spcBef>
              <a:spcAft>
                <a:spcPts val="0"/>
              </a:spcAft>
              <a:buSzPts val="2800"/>
              <a:buChar char="•"/>
            </a:pPr>
            <a:r>
              <a:rPr lang="en-US"/>
              <a:t>It makes code concise and easy to understand.</a:t>
            </a:r>
            <a:endParaRPr/>
          </a:p>
          <a:p>
            <a:pPr marL="457200" lvl="0" indent="-406400" algn="l" rtl="0">
              <a:lnSpc>
                <a:spcPct val="115000"/>
              </a:lnSpc>
              <a:spcBef>
                <a:spcPts val="0"/>
              </a:spcBef>
              <a:spcAft>
                <a:spcPts val="0"/>
              </a:spcAft>
              <a:buSzPts val="2800"/>
              <a:buChar char="•"/>
            </a:pPr>
            <a:r>
              <a:rPr lang="en-US"/>
              <a:t>React doesn’t require using JSX, but it’s helpful as a visual aid when working with UI inside the JavaScript code. </a:t>
            </a:r>
            <a:endParaRPr/>
          </a:p>
          <a:p>
            <a:pPr marL="457200" lvl="0" indent="-406400" algn="l" rtl="0">
              <a:lnSpc>
                <a:spcPct val="115000"/>
              </a:lnSpc>
              <a:spcBef>
                <a:spcPts val="0"/>
              </a:spcBef>
              <a:spcAft>
                <a:spcPts val="0"/>
              </a:spcAft>
              <a:buSzPts val="2800"/>
              <a:buChar char="•"/>
            </a:pPr>
            <a:r>
              <a:rPr lang="en-US"/>
              <a:t>JSX also makes it easy to show useful error and warning messages.</a:t>
            </a:r>
            <a:endParaRPr/>
          </a:p>
          <a:p>
            <a:pPr marL="457200" lvl="0" indent="-406400" algn="l" rtl="0">
              <a:lnSpc>
                <a:spcPct val="115000"/>
              </a:lnSpc>
              <a:spcBef>
                <a:spcPts val="0"/>
              </a:spcBef>
              <a:spcAft>
                <a:spcPts val="0"/>
              </a:spcAft>
              <a:buSzPts val="2800"/>
              <a:buChar char="•"/>
            </a:pPr>
            <a:r>
              <a:rPr lang="en-US"/>
              <a:t>It returns one root Element.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g5e228f02c4_3_553"/>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JSX Examples</a:t>
            </a:r>
            <a:endParaRPr/>
          </a:p>
        </p:txBody>
      </p:sp>
      <p:pic>
        <p:nvPicPr>
          <p:cNvPr id="932" name="Google Shape;932;g5e228f02c4_3_553"/>
          <p:cNvPicPr preferRelativeResize="0"/>
          <p:nvPr/>
        </p:nvPicPr>
        <p:blipFill rotWithShape="1">
          <a:blip r:embed="rId3">
            <a:alphaModFix/>
          </a:blip>
          <a:srcRect/>
          <a:stretch/>
        </p:blipFill>
        <p:spPr>
          <a:xfrm>
            <a:off x="6472989" y="760639"/>
            <a:ext cx="3356359" cy="365760"/>
          </a:xfrm>
          <a:prstGeom prst="rect">
            <a:avLst/>
          </a:prstGeom>
          <a:noFill/>
          <a:ln>
            <a:noFill/>
          </a:ln>
        </p:spPr>
      </p:pic>
      <p:sp>
        <p:nvSpPr>
          <p:cNvPr id="933" name="Google Shape;933;g5e228f02c4_3_553"/>
          <p:cNvSpPr txBox="1">
            <a:spLocks noGrp="1"/>
          </p:cNvSpPr>
          <p:nvPr>
            <p:ph type="body" idx="1"/>
          </p:nvPr>
        </p:nvSpPr>
        <p:spPr>
          <a:xfrm>
            <a:off x="1564825" y="1224600"/>
            <a:ext cx="11699400" cy="1322700"/>
          </a:xfrm>
          <a:prstGeom prst="rect">
            <a:avLst/>
          </a:prstGeom>
          <a:noFill/>
          <a:ln>
            <a:noFill/>
          </a:ln>
        </p:spPr>
        <p:txBody>
          <a:bodyPr spcFirstLastPara="1" wrap="square" lIns="91425" tIns="0" rIns="91425" bIns="0" anchor="t" anchorCtr="0">
            <a:noAutofit/>
          </a:bodyPr>
          <a:lstStyle/>
          <a:p>
            <a:pPr marL="0" lvl="0" indent="0" algn="l" rtl="0">
              <a:lnSpc>
                <a:spcPct val="115000"/>
              </a:lnSpc>
              <a:spcBef>
                <a:spcPts val="1000"/>
              </a:spcBef>
              <a:spcAft>
                <a:spcPts val="0"/>
              </a:spcAft>
              <a:buNone/>
            </a:pPr>
            <a:r>
              <a:rPr lang="en-US"/>
              <a:t>The code snippets below show how Jsx lets you write JavaScript that looks like HTML.</a:t>
            </a:r>
            <a:endParaRPr/>
          </a:p>
          <a:p>
            <a:pPr marL="457200" lvl="0" indent="-406400" algn="l" rtl="0">
              <a:lnSpc>
                <a:spcPct val="115000"/>
              </a:lnSpc>
              <a:spcBef>
                <a:spcPts val="1000"/>
              </a:spcBef>
              <a:spcAft>
                <a:spcPts val="0"/>
              </a:spcAft>
              <a:buSzPts val="2800"/>
              <a:buChar char="•"/>
            </a:pPr>
            <a:r>
              <a:rPr lang="en-US"/>
              <a:t>Example 1:</a:t>
            </a:r>
            <a:endParaRPr/>
          </a:p>
        </p:txBody>
      </p:sp>
      <p:sp>
        <p:nvSpPr>
          <p:cNvPr id="934" name="Google Shape;934;g5e228f02c4_3_553"/>
          <p:cNvSpPr txBox="1"/>
          <p:nvPr/>
        </p:nvSpPr>
        <p:spPr>
          <a:xfrm>
            <a:off x="1641025" y="4332925"/>
            <a:ext cx="5979000" cy="5487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Example 2:</a:t>
            </a:r>
            <a:endParaRPr sz="2200">
              <a:solidFill>
                <a:srgbClr val="434343"/>
              </a:solidFill>
              <a:latin typeface="Open Sans"/>
              <a:ea typeface="Open Sans"/>
              <a:cs typeface="Open Sans"/>
              <a:sym typeface="Open Sans"/>
            </a:endParaRPr>
          </a:p>
        </p:txBody>
      </p:sp>
      <p:sp>
        <p:nvSpPr>
          <p:cNvPr id="935" name="Google Shape;935;g5e228f02c4_3_553"/>
          <p:cNvSpPr txBox="1"/>
          <p:nvPr/>
        </p:nvSpPr>
        <p:spPr>
          <a:xfrm>
            <a:off x="5257475" y="1982023"/>
            <a:ext cx="5072700" cy="20019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const Element = &lt;ol&gt;</a:t>
            </a:r>
            <a:endParaRPr sz="2200">
              <a:latin typeface="Roboto"/>
              <a:ea typeface="Roboto"/>
              <a:cs typeface="Roboto"/>
              <a:sym typeface="Roboto"/>
            </a:endParaRPr>
          </a:p>
          <a:p>
            <a:pPr marL="457200" lvl="0" indent="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&lt;li&gt;Brad&lt;/li&gt;</a:t>
            </a:r>
            <a:endParaRPr sz="2200">
              <a:latin typeface="Roboto"/>
              <a:ea typeface="Roboto"/>
              <a:cs typeface="Roboto"/>
              <a:sym typeface="Roboto"/>
            </a:endParaRPr>
          </a:p>
          <a:p>
            <a:pPr marL="457200" lvl="0" indent="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&lt;li&gt;James&lt;/li&gt;</a:t>
            </a:r>
            <a:endParaRPr sz="2200">
              <a:latin typeface="Roboto"/>
              <a:ea typeface="Roboto"/>
              <a:cs typeface="Roboto"/>
              <a:sym typeface="Roboto"/>
            </a:endParaRPr>
          </a:p>
          <a:p>
            <a:pPr marL="0" lvl="0" indent="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&lt;/ol&gt;;</a:t>
            </a:r>
            <a:endParaRPr sz="2200">
              <a:latin typeface="Roboto"/>
              <a:ea typeface="Roboto"/>
              <a:cs typeface="Roboto"/>
              <a:sym typeface="Roboto"/>
            </a:endParaRPr>
          </a:p>
          <a:p>
            <a:pPr marL="0" lvl="0" indent="0" algn="l" rtl="0">
              <a:lnSpc>
                <a:spcPct val="150000"/>
              </a:lnSpc>
              <a:spcBef>
                <a:spcPts val="0"/>
              </a:spcBef>
              <a:spcAft>
                <a:spcPts val="0"/>
              </a:spcAft>
              <a:buNone/>
            </a:pPr>
            <a:endParaRPr sz="2200">
              <a:latin typeface="Roboto"/>
              <a:ea typeface="Roboto"/>
              <a:cs typeface="Roboto"/>
              <a:sym typeface="Roboto"/>
            </a:endParaRPr>
          </a:p>
        </p:txBody>
      </p:sp>
      <p:sp>
        <p:nvSpPr>
          <p:cNvPr id="936" name="Google Shape;936;g5e228f02c4_3_553"/>
          <p:cNvSpPr txBox="1"/>
          <p:nvPr/>
        </p:nvSpPr>
        <p:spPr>
          <a:xfrm>
            <a:off x="5257475" y="4358750"/>
            <a:ext cx="7132200" cy="45036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const people = [</a:t>
            </a:r>
            <a:endParaRPr sz="2200">
              <a:latin typeface="Roboto"/>
              <a:ea typeface="Roboto"/>
              <a:cs typeface="Roboto"/>
              <a:sym typeface="Roboto"/>
            </a:endParaRPr>
          </a:p>
          <a:p>
            <a:pPr marL="0" lvl="0" indent="45720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 name: 'Brad' },</a:t>
            </a:r>
            <a:endParaRPr sz="2200">
              <a:latin typeface="Roboto"/>
              <a:ea typeface="Roboto"/>
              <a:cs typeface="Roboto"/>
              <a:sym typeface="Roboto"/>
            </a:endParaRPr>
          </a:p>
          <a:p>
            <a:pPr marL="0" lvl="0" indent="45720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 name: 'James' }</a:t>
            </a:r>
            <a:endParaRPr sz="2200">
              <a:latin typeface="Roboto"/>
              <a:ea typeface="Roboto"/>
              <a:cs typeface="Roboto"/>
              <a:sym typeface="Roboto"/>
            </a:endParaRPr>
          </a:p>
          <a:p>
            <a:pPr marL="0" lvl="0" indent="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a:t>
            </a:r>
            <a:endParaRPr sz="2200">
              <a:latin typeface="Roboto"/>
              <a:ea typeface="Roboto"/>
              <a:cs typeface="Roboto"/>
              <a:sym typeface="Roboto"/>
            </a:endParaRPr>
          </a:p>
          <a:p>
            <a:pPr marL="0" lvl="0" indent="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const Element = &lt;ol&gt;</a:t>
            </a:r>
            <a:endParaRPr sz="2200">
              <a:latin typeface="Roboto"/>
              <a:ea typeface="Roboto"/>
              <a:cs typeface="Roboto"/>
              <a:sym typeface="Roboto"/>
            </a:endParaRPr>
          </a:p>
          <a:p>
            <a:pPr marL="0" lvl="0" indent="45720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 people.map(person =&gt; (</a:t>
            </a:r>
            <a:endParaRPr sz="2200">
              <a:latin typeface="Roboto"/>
              <a:ea typeface="Roboto"/>
              <a:cs typeface="Roboto"/>
              <a:sym typeface="Roboto"/>
            </a:endParaRPr>
          </a:p>
          <a:p>
            <a:pPr marL="457200" lvl="0" indent="45720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&lt;li key={person.name}&gt;{person.name}&lt;/li&gt;</a:t>
            </a:r>
            <a:endParaRPr sz="2200">
              <a:latin typeface="Roboto"/>
              <a:ea typeface="Roboto"/>
              <a:cs typeface="Roboto"/>
              <a:sym typeface="Roboto"/>
            </a:endParaRPr>
          </a:p>
          <a:p>
            <a:pPr marL="0" lvl="0" indent="45720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a:t>
            </a:r>
            <a:endParaRPr sz="2200">
              <a:latin typeface="Roboto"/>
              <a:ea typeface="Roboto"/>
              <a:cs typeface="Roboto"/>
              <a:sym typeface="Roboto"/>
            </a:endParaRPr>
          </a:p>
          <a:p>
            <a:pPr marL="0" lvl="0" indent="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&lt;/ol&gt;;</a:t>
            </a:r>
            <a:endParaRPr sz="2200">
              <a:latin typeface="Roboto"/>
              <a:ea typeface="Roboto"/>
              <a:cs typeface="Roboto"/>
              <a:sym typeface="Roboto"/>
            </a:endParaRPr>
          </a:p>
          <a:p>
            <a:pPr marL="0" lvl="0" indent="0" algn="l" rtl="0">
              <a:lnSpc>
                <a:spcPct val="150000"/>
              </a:lnSpc>
              <a:spcBef>
                <a:spcPts val="0"/>
              </a:spcBef>
              <a:spcAft>
                <a:spcPts val="0"/>
              </a:spcAft>
              <a:buNone/>
            </a:pPr>
            <a:endParaRPr sz="2200">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g5e228f02c4_3_576"/>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2800"/>
              <a:buNone/>
            </a:pPr>
            <a:r>
              <a:rPr lang="en-US"/>
              <a:t>Components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g5e228f02c4_3_580"/>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Features of Components</a:t>
            </a:r>
            <a:endParaRPr/>
          </a:p>
        </p:txBody>
      </p:sp>
      <p:pic>
        <p:nvPicPr>
          <p:cNvPr id="947" name="Google Shape;947;g5e228f02c4_3_580"/>
          <p:cNvPicPr preferRelativeResize="0"/>
          <p:nvPr/>
        </p:nvPicPr>
        <p:blipFill rotWithShape="1">
          <a:blip r:embed="rId3">
            <a:alphaModFix/>
          </a:blip>
          <a:srcRect/>
          <a:stretch/>
        </p:blipFill>
        <p:spPr>
          <a:xfrm>
            <a:off x="5020899" y="760650"/>
            <a:ext cx="6270475" cy="365750"/>
          </a:xfrm>
          <a:prstGeom prst="rect">
            <a:avLst/>
          </a:prstGeom>
          <a:noFill/>
          <a:ln>
            <a:noFill/>
          </a:ln>
        </p:spPr>
      </p:pic>
      <p:sp>
        <p:nvSpPr>
          <p:cNvPr id="948" name="Google Shape;948;g5e228f02c4_3_580"/>
          <p:cNvSpPr txBox="1">
            <a:spLocks noGrp="1"/>
          </p:cNvSpPr>
          <p:nvPr>
            <p:ph type="body" idx="1"/>
          </p:nvPr>
        </p:nvSpPr>
        <p:spPr>
          <a:xfrm>
            <a:off x="1641025" y="1846325"/>
            <a:ext cx="11869500" cy="6459600"/>
          </a:xfrm>
          <a:prstGeom prst="rect">
            <a:avLst/>
          </a:prstGeom>
          <a:noFill/>
          <a:ln>
            <a:noFill/>
          </a:ln>
        </p:spPr>
        <p:txBody>
          <a:bodyPr spcFirstLastPara="1" wrap="square" lIns="91425" tIns="0" rIns="91425" bIns="0" anchor="t" anchorCtr="0">
            <a:noAutofit/>
          </a:bodyPr>
          <a:lstStyle/>
          <a:p>
            <a:pPr marL="457200" lvl="0" indent="-406400" algn="l" rtl="0">
              <a:lnSpc>
                <a:spcPct val="115000"/>
              </a:lnSpc>
              <a:spcBef>
                <a:spcPts val="1000"/>
              </a:spcBef>
              <a:spcAft>
                <a:spcPts val="0"/>
              </a:spcAft>
              <a:buSzPts val="2800"/>
              <a:buChar char="•"/>
            </a:pPr>
            <a:r>
              <a:rPr lang="en-US"/>
              <a:t>Are key features of React</a:t>
            </a:r>
            <a:endParaRPr/>
          </a:p>
          <a:p>
            <a:pPr marL="457200" lvl="0" indent="-406400" algn="l" rtl="0">
              <a:lnSpc>
                <a:spcPct val="115000"/>
              </a:lnSpc>
              <a:spcBef>
                <a:spcPts val="0"/>
              </a:spcBef>
              <a:spcAft>
                <a:spcPts val="0"/>
              </a:spcAft>
              <a:buSzPts val="2800"/>
              <a:buChar char="•"/>
            </a:pPr>
            <a:r>
              <a:rPr lang="en-US"/>
              <a:t>Encapsulate UI Elements, data, and behavior of a view</a:t>
            </a:r>
            <a:endParaRPr/>
          </a:p>
          <a:p>
            <a:pPr marL="457200" lvl="0" indent="-406400" algn="l" rtl="0">
              <a:lnSpc>
                <a:spcPct val="115000"/>
              </a:lnSpc>
              <a:spcBef>
                <a:spcPts val="0"/>
              </a:spcBef>
              <a:spcAft>
                <a:spcPts val="0"/>
              </a:spcAft>
              <a:buSzPts val="2800"/>
              <a:buChar char="•"/>
            </a:pPr>
            <a:r>
              <a:rPr lang="en-US"/>
              <a:t>Allow you to break a complex web page into smaller, manageable, and reusable parts</a:t>
            </a:r>
            <a:endParaRPr/>
          </a:p>
          <a:p>
            <a:pPr marL="457200" lvl="0" indent="-406400" algn="l" rtl="0">
              <a:lnSpc>
                <a:spcPct val="115000"/>
              </a:lnSpc>
              <a:spcBef>
                <a:spcPts val="0"/>
              </a:spcBef>
              <a:spcAft>
                <a:spcPts val="0"/>
              </a:spcAft>
              <a:buSzPts val="2800"/>
              <a:buChar char="•"/>
            </a:pPr>
            <a:r>
              <a:rPr lang="en-US"/>
              <a:t>Help us create our own custom Elements</a:t>
            </a:r>
            <a:endParaRPr/>
          </a:p>
          <a:p>
            <a:pPr marL="457200" lvl="0" indent="-406400" algn="l" rtl="0">
              <a:lnSpc>
                <a:spcPct val="115000"/>
              </a:lnSpc>
              <a:spcBef>
                <a:spcPts val="0"/>
              </a:spcBef>
              <a:spcAft>
                <a:spcPts val="0"/>
              </a:spcAft>
              <a:buSzPts val="2800"/>
              <a:buChar char="•"/>
            </a:pPr>
            <a:r>
              <a:rPr lang="en-US"/>
              <a:t>Let us group Elements together and use them as one Element</a:t>
            </a:r>
            <a:endParaRPr/>
          </a:p>
          <a:p>
            <a:pPr marL="457200" lvl="0" indent="-406400" algn="l" rtl="0">
              <a:lnSpc>
                <a:spcPct val="115000"/>
              </a:lnSpc>
              <a:spcBef>
                <a:spcPts val="0"/>
              </a:spcBef>
              <a:spcAft>
                <a:spcPts val="0"/>
              </a:spcAft>
              <a:buSzPts val="2800"/>
              <a:buChar char="•"/>
            </a:pPr>
            <a:r>
              <a:rPr lang="en-US"/>
              <a:t>Are defined as classes that extend React.Component</a:t>
            </a:r>
            <a:endParaRPr/>
          </a:p>
          <a:p>
            <a:pPr marL="457200" lvl="0" indent="-406400" algn="l" rtl="0">
              <a:lnSpc>
                <a:spcPct val="115000"/>
              </a:lnSpc>
              <a:spcBef>
                <a:spcPts val="0"/>
              </a:spcBef>
              <a:spcAft>
                <a:spcPts val="0"/>
              </a:spcAft>
              <a:buSzPts val="2800"/>
              <a:buChar char="•"/>
            </a:pPr>
            <a:r>
              <a:rPr lang="en-US"/>
              <a:t>Require only the render() method</a:t>
            </a:r>
            <a:endParaRPr/>
          </a:p>
          <a:p>
            <a:pPr marL="457200" lvl="0" indent="-406400" algn="l" rtl="0">
              <a:lnSpc>
                <a:spcPct val="115000"/>
              </a:lnSpc>
              <a:spcBef>
                <a:spcPts val="0"/>
              </a:spcBef>
              <a:spcAft>
                <a:spcPts val="0"/>
              </a:spcAft>
              <a:buSzPts val="2800"/>
              <a:buChar char="•"/>
            </a:pPr>
            <a:r>
              <a:rPr lang="en-US"/>
              <a:t>Return the HTML to be rendered onto the page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sp>
        <p:nvSpPr>
          <p:cNvPr id="953" name="Google Shape;953;g5e228f02c4_3_614"/>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Benefits of Components</a:t>
            </a:r>
            <a:endParaRPr/>
          </a:p>
        </p:txBody>
      </p:sp>
      <p:pic>
        <p:nvPicPr>
          <p:cNvPr id="954" name="Google Shape;954;g5e228f02c4_3_614"/>
          <p:cNvPicPr preferRelativeResize="0"/>
          <p:nvPr/>
        </p:nvPicPr>
        <p:blipFill rotWithShape="1">
          <a:blip r:embed="rId3">
            <a:alphaModFix/>
          </a:blip>
          <a:srcRect/>
          <a:stretch/>
        </p:blipFill>
        <p:spPr>
          <a:xfrm>
            <a:off x="5189875" y="760650"/>
            <a:ext cx="6081300" cy="365750"/>
          </a:xfrm>
          <a:prstGeom prst="rect">
            <a:avLst/>
          </a:prstGeom>
          <a:noFill/>
          <a:ln>
            <a:noFill/>
          </a:ln>
        </p:spPr>
      </p:pic>
      <p:sp>
        <p:nvSpPr>
          <p:cNvPr id="955" name="Google Shape;955;g5e228f02c4_3_614"/>
          <p:cNvSpPr txBox="1"/>
          <p:nvPr/>
        </p:nvSpPr>
        <p:spPr>
          <a:xfrm>
            <a:off x="2408125" y="1932325"/>
            <a:ext cx="10690800" cy="3186900"/>
          </a:xfrm>
          <a:prstGeom prst="rect">
            <a:avLst/>
          </a:prstGeom>
          <a:noFill/>
          <a:ln>
            <a:noFill/>
          </a:ln>
        </p:spPr>
        <p:txBody>
          <a:bodyPr spcFirstLastPara="1" wrap="square" lIns="91425" tIns="91425" rIns="91425" bIns="91425" anchor="t" anchorCtr="0">
            <a:noAutofit/>
          </a:bodyPr>
          <a:lstStyle/>
          <a:p>
            <a:pPr marL="45720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Make the code modular and reusable</a:t>
            </a:r>
            <a:endParaRPr sz="2200">
              <a:solidFill>
                <a:srgbClr val="434343"/>
              </a:solidFill>
              <a:latin typeface="Open Sans"/>
              <a:ea typeface="Open Sans"/>
              <a:cs typeface="Open Sans"/>
              <a:sym typeface="Open Sans"/>
            </a:endParaRPr>
          </a:p>
          <a:p>
            <a:pPr marL="45720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Provide the ability to configure Components with different props</a:t>
            </a:r>
            <a:endParaRPr sz="2200">
              <a:solidFill>
                <a:srgbClr val="434343"/>
              </a:solidFill>
              <a:latin typeface="Open Sans"/>
              <a:ea typeface="Open Sans"/>
              <a:cs typeface="Open Sans"/>
              <a:sym typeface="Open Sans"/>
            </a:endParaRPr>
          </a:p>
          <a:p>
            <a:pPr marL="45720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Let us independently configure Components </a:t>
            </a:r>
            <a:endParaRPr sz="2200">
              <a:solidFill>
                <a:srgbClr val="434343"/>
              </a:solidFill>
              <a:latin typeface="Open Sans"/>
              <a:ea typeface="Open Sans"/>
              <a:cs typeface="Open Sans"/>
              <a:sym typeface="Open Sans"/>
            </a:endParaRPr>
          </a:p>
          <a:p>
            <a:pPr marL="45720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Create well-defined interfaces </a:t>
            </a:r>
            <a:endParaRPr sz="2200">
              <a:solidFill>
                <a:srgbClr val="434343"/>
              </a:solidFill>
              <a:latin typeface="Open Sans"/>
              <a:ea typeface="Open Sans"/>
              <a:cs typeface="Open Sans"/>
              <a:sym typeface="Open Sans"/>
            </a:endParaRPr>
          </a:p>
          <a:p>
            <a:pPr marL="45720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Have clear responsibilities as they follow the Single Responsibility Principle</a:t>
            </a:r>
            <a:endParaRPr sz="2200">
              <a:solidFill>
                <a:srgbClr val="434343"/>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g5f175b0e21_0_289"/>
          <p:cNvSpPr txBox="1">
            <a:spLocks noGrp="1"/>
          </p:cNvSpPr>
          <p:nvPr>
            <p:ph type="body" idx="1"/>
          </p:nvPr>
        </p:nvSpPr>
        <p:spPr>
          <a:xfrm>
            <a:off x="1632860" y="1987907"/>
            <a:ext cx="9405300" cy="5527500"/>
          </a:xfrm>
          <a:prstGeom prst="rect">
            <a:avLst/>
          </a:prstGeom>
          <a:noFill/>
          <a:ln>
            <a:noFill/>
          </a:ln>
        </p:spPr>
        <p:txBody>
          <a:bodyPr spcFirstLastPara="1" wrap="square" lIns="91425" tIns="0" rIns="91425" bIns="0" anchor="t" anchorCtr="0">
            <a:noAutofit/>
          </a:bodyPr>
          <a:lstStyle/>
          <a:p>
            <a:pPr marL="457200" lvl="0" indent="0" algn="l" rtl="0">
              <a:lnSpc>
                <a:spcPct val="100000"/>
              </a:lnSpc>
              <a:spcBef>
                <a:spcPts val="1000"/>
              </a:spcBef>
              <a:spcAft>
                <a:spcPts val="0"/>
              </a:spcAft>
              <a:buClr>
                <a:schemeClr val="dk1"/>
              </a:buClr>
              <a:buSzPts val="1100"/>
              <a:buFont typeface="Arial"/>
              <a:buNone/>
            </a:pPr>
            <a:r>
              <a:rPr lang="en-US"/>
              <a:t>Get introduced to ES6</a:t>
            </a:r>
            <a:endParaRPr/>
          </a:p>
          <a:p>
            <a:pPr marL="457200" lvl="0" indent="0" algn="l" rtl="0">
              <a:lnSpc>
                <a:spcPct val="100000"/>
              </a:lnSpc>
              <a:spcBef>
                <a:spcPts val="1000"/>
              </a:spcBef>
              <a:spcAft>
                <a:spcPts val="0"/>
              </a:spcAft>
              <a:buClr>
                <a:schemeClr val="dk1"/>
              </a:buClr>
              <a:buSzPts val="1100"/>
              <a:buFont typeface="Arial"/>
              <a:buNone/>
            </a:pPr>
            <a:r>
              <a:rPr lang="en-US"/>
              <a:t>- ECMAScript Introduction</a:t>
            </a:r>
            <a:endParaRPr/>
          </a:p>
          <a:p>
            <a:pPr marL="457200" lvl="0" indent="0" algn="l" rtl="0">
              <a:lnSpc>
                <a:spcPct val="100000"/>
              </a:lnSpc>
              <a:spcBef>
                <a:spcPts val="1000"/>
              </a:spcBef>
              <a:spcAft>
                <a:spcPts val="0"/>
              </a:spcAft>
              <a:buClr>
                <a:schemeClr val="dk1"/>
              </a:buClr>
              <a:buSzPts val="1100"/>
              <a:buFont typeface="Arial"/>
              <a:buNone/>
            </a:pPr>
            <a:r>
              <a:rPr lang="en-US"/>
              <a:t>- Features of ES6</a:t>
            </a:r>
            <a:endParaRPr/>
          </a:p>
          <a:p>
            <a:pPr marL="457200" lvl="0" indent="0" algn="l" rtl="0">
              <a:lnSpc>
                <a:spcPct val="100000"/>
              </a:lnSpc>
              <a:spcBef>
                <a:spcPts val="1000"/>
              </a:spcBef>
              <a:spcAft>
                <a:spcPts val="0"/>
              </a:spcAft>
              <a:buNone/>
            </a:pPr>
            <a:endParaRPr/>
          </a:p>
          <a:p>
            <a:pPr marL="457200" lvl="0" indent="0" algn="l" rtl="0">
              <a:lnSpc>
                <a:spcPct val="100000"/>
              </a:lnSpc>
              <a:spcBef>
                <a:spcPts val="1000"/>
              </a:spcBef>
              <a:spcAft>
                <a:spcPts val="0"/>
              </a:spcAft>
              <a:buNone/>
            </a:pPr>
            <a:r>
              <a:rPr lang="en-US"/>
              <a:t>Get introduced to React</a:t>
            </a:r>
            <a:endParaRPr/>
          </a:p>
          <a:p>
            <a:pPr marL="457200" lvl="0" indent="0" algn="l" rtl="0">
              <a:lnSpc>
                <a:spcPct val="100000"/>
              </a:lnSpc>
              <a:spcBef>
                <a:spcPts val="1000"/>
              </a:spcBef>
              <a:spcAft>
                <a:spcPts val="0"/>
              </a:spcAft>
              <a:buNone/>
            </a:pPr>
            <a:r>
              <a:rPr lang="en-US"/>
              <a:t>- React library introduction</a:t>
            </a:r>
            <a:endParaRPr/>
          </a:p>
          <a:p>
            <a:pPr marL="457200" lvl="0" indent="0" algn="l" rtl="0">
              <a:lnSpc>
                <a:spcPct val="100000"/>
              </a:lnSpc>
              <a:spcBef>
                <a:spcPts val="1000"/>
              </a:spcBef>
              <a:spcAft>
                <a:spcPts val="0"/>
              </a:spcAft>
              <a:buNone/>
            </a:pPr>
            <a:r>
              <a:rPr lang="en-US"/>
              <a:t>- Fundamentals of React</a:t>
            </a:r>
            <a:endParaRPr/>
          </a:p>
          <a:p>
            <a:pPr marL="45720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59"/>
        <p:cNvGrpSpPr/>
        <p:nvPr/>
      </p:nvGrpSpPr>
      <p:grpSpPr>
        <a:xfrm>
          <a:off x="0" y="0"/>
          <a:ext cx="0" cy="0"/>
          <a:chOff x="0" y="0"/>
          <a:chExt cx="0" cy="0"/>
        </a:xfrm>
      </p:grpSpPr>
      <p:sp>
        <p:nvSpPr>
          <p:cNvPr id="960" name="Google Shape;960;g5e228f02c4_3_643"/>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Components and Props</a:t>
            </a:r>
            <a:endParaRPr/>
          </a:p>
        </p:txBody>
      </p:sp>
      <p:pic>
        <p:nvPicPr>
          <p:cNvPr id="961" name="Google Shape;961;g5e228f02c4_3_643"/>
          <p:cNvPicPr preferRelativeResize="0"/>
          <p:nvPr/>
        </p:nvPicPr>
        <p:blipFill rotWithShape="1">
          <a:blip r:embed="rId3">
            <a:alphaModFix/>
          </a:blip>
          <a:srcRect/>
          <a:stretch/>
        </p:blipFill>
        <p:spPr>
          <a:xfrm>
            <a:off x="5400100" y="760650"/>
            <a:ext cx="5552499" cy="365750"/>
          </a:xfrm>
          <a:prstGeom prst="rect">
            <a:avLst/>
          </a:prstGeom>
          <a:noFill/>
          <a:ln>
            <a:noFill/>
          </a:ln>
        </p:spPr>
      </p:pic>
      <p:sp>
        <p:nvSpPr>
          <p:cNvPr id="962" name="Google Shape;962;g5e228f02c4_3_643"/>
          <p:cNvSpPr txBox="1">
            <a:spLocks noGrp="1"/>
          </p:cNvSpPr>
          <p:nvPr>
            <p:ph type="body" idx="1"/>
          </p:nvPr>
        </p:nvSpPr>
        <p:spPr>
          <a:xfrm>
            <a:off x="1641025" y="1236725"/>
            <a:ext cx="10777500" cy="2444700"/>
          </a:xfrm>
          <a:prstGeom prst="rect">
            <a:avLst/>
          </a:prstGeom>
          <a:noFill/>
          <a:ln>
            <a:noFill/>
          </a:ln>
        </p:spPr>
        <p:txBody>
          <a:bodyPr spcFirstLastPara="1" wrap="square" lIns="91425" tIns="0" rIns="91425" bIns="0" anchor="t" anchorCtr="0">
            <a:noAutofit/>
          </a:bodyPr>
          <a:lstStyle/>
          <a:p>
            <a:pPr marL="457200" lvl="0" indent="-406400" algn="l" rtl="0">
              <a:lnSpc>
                <a:spcPct val="115000"/>
              </a:lnSpc>
              <a:spcBef>
                <a:spcPts val="1000"/>
              </a:spcBef>
              <a:spcAft>
                <a:spcPts val="0"/>
              </a:spcAft>
              <a:buSzPts val="2800"/>
              <a:buChar char="•"/>
            </a:pPr>
            <a:r>
              <a:rPr lang="en-US"/>
              <a:t>A prop is any input that you pass to a React Component.</a:t>
            </a:r>
            <a:endParaRPr/>
          </a:p>
          <a:p>
            <a:pPr marL="457200" lvl="0" indent="-406400" algn="l" rtl="0">
              <a:lnSpc>
                <a:spcPct val="115000"/>
              </a:lnSpc>
              <a:spcBef>
                <a:spcPts val="0"/>
              </a:spcBef>
              <a:spcAft>
                <a:spcPts val="0"/>
              </a:spcAft>
              <a:buSzPts val="2800"/>
              <a:buChar char="•"/>
            </a:pPr>
            <a:r>
              <a:rPr lang="en-US"/>
              <a:t>A prop is added just like an HTML attribute; prop name and value are added to the Component.</a:t>
            </a:r>
            <a:endParaRPr/>
          </a:p>
          <a:p>
            <a:pPr marL="457200" lvl="0" indent="-406400" algn="l" rtl="0">
              <a:lnSpc>
                <a:spcPct val="115000"/>
              </a:lnSpc>
              <a:spcBef>
                <a:spcPts val="0"/>
              </a:spcBef>
              <a:spcAft>
                <a:spcPts val="0"/>
              </a:spcAft>
              <a:buSzPts val="2800"/>
              <a:buChar char="•"/>
            </a:pPr>
            <a:r>
              <a:rPr lang="en-US"/>
              <a:t>Props are stored on the </a:t>
            </a:r>
            <a:r>
              <a:rPr lang="en-US" i="1"/>
              <a:t>this.props</a:t>
            </a:r>
            <a:r>
              <a:rPr lang="en-US"/>
              <a:t> object. </a:t>
            </a:r>
            <a:endParaRPr/>
          </a:p>
          <a:p>
            <a:pPr marL="457200" lvl="0" indent="-406400" algn="l" rtl="0">
              <a:lnSpc>
                <a:spcPct val="115000"/>
              </a:lnSpc>
              <a:spcBef>
                <a:spcPts val="0"/>
              </a:spcBef>
              <a:spcAft>
                <a:spcPts val="0"/>
              </a:spcAft>
              <a:buSzPts val="2800"/>
              <a:buChar char="•"/>
            </a:pPr>
            <a:r>
              <a:rPr lang="en-US"/>
              <a:t>Props are read-only; a Component must never modify its own props.</a:t>
            </a:r>
            <a:endParaRPr/>
          </a:p>
          <a:p>
            <a:pPr marL="457200" lvl="0" indent="-406400" algn="l" rtl="0">
              <a:lnSpc>
                <a:spcPct val="115000"/>
              </a:lnSpc>
              <a:spcBef>
                <a:spcPts val="0"/>
              </a:spcBef>
              <a:spcAft>
                <a:spcPts val="0"/>
              </a:spcAft>
              <a:buSzPts val="2800"/>
              <a:buChar char="•"/>
            </a:pPr>
            <a:r>
              <a:rPr lang="en-US"/>
              <a:t>In the code below, the name </a:t>
            </a:r>
            <a:r>
              <a:rPr lang="en-US" i="1"/>
              <a:t>Brad</a:t>
            </a:r>
            <a:r>
              <a:rPr lang="en-US"/>
              <a:t> is a prop.</a:t>
            </a:r>
            <a:endParaRPr/>
          </a:p>
        </p:txBody>
      </p:sp>
      <p:sp>
        <p:nvSpPr>
          <p:cNvPr id="963" name="Google Shape;963;g5e228f02c4_3_643"/>
          <p:cNvSpPr txBox="1"/>
          <p:nvPr/>
        </p:nvSpPr>
        <p:spPr>
          <a:xfrm>
            <a:off x="2512550" y="4539050"/>
            <a:ext cx="7825800" cy="39954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US" sz="2200">
                <a:latin typeface="Roboto"/>
                <a:ea typeface="Roboto"/>
                <a:cs typeface="Roboto"/>
                <a:sym typeface="Roboto"/>
              </a:rPr>
              <a:t>// passing a prop to a Component</a:t>
            </a:r>
            <a:endParaRPr sz="2200">
              <a:latin typeface="Roboto"/>
              <a:ea typeface="Roboto"/>
              <a:cs typeface="Roboto"/>
              <a:sym typeface="Roboto"/>
            </a:endParaRPr>
          </a:p>
          <a:p>
            <a:pPr marL="0" lvl="0" indent="0" algn="l" rtl="0">
              <a:lnSpc>
                <a:spcPct val="150000"/>
              </a:lnSpc>
              <a:spcBef>
                <a:spcPts val="0"/>
              </a:spcBef>
              <a:spcAft>
                <a:spcPts val="0"/>
              </a:spcAft>
              <a:buNone/>
            </a:pPr>
            <a:r>
              <a:rPr lang="en-US" sz="2200">
                <a:latin typeface="Roboto"/>
                <a:ea typeface="Roboto"/>
                <a:cs typeface="Roboto"/>
                <a:sym typeface="Roboto"/>
              </a:rPr>
              <a:t>&lt; Welcome name=‘Brad’ /&gt;</a:t>
            </a:r>
            <a:endParaRPr sz="2200">
              <a:latin typeface="Roboto"/>
              <a:ea typeface="Roboto"/>
              <a:cs typeface="Roboto"/>
              <a:sym typeface="Roboto"/>
            </a:endParaRPr>
          </a:p>
          <a:p>
            <a:pPr marL="0" lvl="0" indent="0" algn="l" rtl="0">
              <a:lnSpc>
                <a:spcPct val="150000"/>
              </a:lnSpc>
              <a:spcBef>
                <a:spcPts val="0"/>
              </a:spcBef>
              <a:spcAft>
                <a:spcPts val="0"/>
              </a:spcAft>
              <a:buNone/>
            </a:pPr>
            <a:r>
              <a:rPr lang="en-US" sz="2200">
                <a:latin typeface="Roboto"/>
                <a:ea typeface="Roboto"/>
                <a:cs typeface="Roboto"/>
                <a:sym typeface="Roboto"/>
              </a:rPr>
              <a:t>// access the prop inside the Component</a:t>
            </a:r>
            <a:endParaRPr sz="2200">
              <a:latin typeface="Roboto"/>
              <a:ea typeface="Roboto"/>
              <a:cs typeface="Roboto"/>
              <a:sym typeface="Roboto"/>
            </a:endParaRPr>
          </a:p>
          <a:p>
            <a:pPr marL="0" lvl="0" indent="0" algn="l" rtl="0">
              <a:lnSpc>
                <a:spcPct val="150000"/>
              </a:lnSpc>
              <a:spcBef>
                <a:spcPts val="0"/>
              </a:spcBef>
              <a:spcAft>
                <a:spcPts val="0"/>
              </a:spcAft>
              <a:buNone/>
            </a:pPr>
            <a:r>
              <a:rPr lang="en-US" sz="2200">
                <a:latin typeface="Roboto"/>
                <a:ea typeface="Roboto"/>
                <a:cs typeface="Roboto"/>
                <a:sym typeface="Roboto"/>
              </a:rPr>
              <a:t>...</a:t>
            </a:r>
            <a:endParaRPr sz="2200">
              <a:latin typeface="Roboto"/>
              <a:ea typeface="Roboto"/>
              <a:cs typeface="Roboto"/>
              <a:sym typeface="Roboto"/>
            </a:endParaRPr>
          </a:p>
          <a:p>
            <a:pPr marL="0" lvl="0" indent="0" algn="l" rtl="0">
              <a:lnSpc>
                <a:spcPct val="150000"/>
              </a:lnSpc>
              <a:spcBef>
                <a:spcPts val="0"/>
              </a:spcBef>
              <a:spcAft>
                <a:spcPts val="0"/>
              </a:spcAft>
              <a:buNone/>
            </a:pPr>
            <a:r>
              <a:rPr lang="en-US" sz="2200">
                <a:latin typeface="Roboto"/>
                <a:ea typeface="Roboto"/>
                <a:cs typeface="Roboto"/>
                <a:sym typeface="Roboto"/>
              </a:rPr>
              <a:t>render() {</a:t>
            </a:r>
            <a:endParaRPr sz="2200">
              <a:latin typeface="Roboto"/>
              <a:ea typeface="Roboto"/>
              <a:cs typeface="Roboto"/>
              <a:sym typeface="Roboto"/>
            </a:endParaRPr>
          </a:p>
          <a:p>
            <a:pPr marL="0" lvl="0" indent="457200" algn="l" rtl="0">
              <a:lnSpc>
                <a:spcPct val="150000"/>
              </a:lnSpc>
              <a:spcBef>
                <a:spcPts val="0"/>
              </a:spcBef>
              <a:spcAft>
                <a:spcPts val="0"/>
              </a:spcAft>
              <a:buNone/>
            </a:pPr>
            <a:r>
              <a:rPr lang="en-US" sz="2200">
                <a:latin typeface="Roboto"/>
                <a:ea typeface="Roboto"/>
                <a:cs typeface="Roboto"/>
                <a:sym typeface="Roboto"/>
              </a:rPr>
              <a:t>return &lt;h1&gt; Hello, {this.props.name} &lt;/h1&gt;</a:t>
            </a:r>
            <a:endParaRPr sz="2200">
              <a:latin typeface="Roboto"/>
              <a:ea typeface="Roboto"/>
              <a:cs typeface="Roboto"/>
              <a:sym typeface="Roboto"/>
            </a:endParaRPr>
          </a:p>
          <a:p>
            <a:pPr marL="0" lvl="0" indent="0" algn="l" rtl="0">
              <a:lnSpc>
                <a:spcPct val="150000"/>
              </a:lnSpc>
              <a:spcBef>
                <a:spcPts val="0"/>
              </a:spcBef>
              <a:spcAft>
                <a:spcPts val="0"/>
              </a:spcAft>
              <a:buNone/>
            </a:pPr>
            <a:r>
              <a:rPr lang="en-US" sz="2200">
                <a:latin typeface="Roboto"/>
                <a:ea typeface="Roboto"/>
                <a:cs typeface="Roboto"/>
                <a:sym typeface="Roboto"/>
              </a:rPr>
              <a:t>}</a:t>
            </a:r>
            <a:endParaRPr sz="2200">
              <a:latin typeface="Roboto"/>
              <a:ea typeface="Roboto"/>
              <a:cs typeface="Roboto"/>
              <a:sym typeface="Roboto"/>
            </a:endParaRPr>
          </a:p>
          <a:p>
            <a:pPr marL="0" lvl="0" indent="0" algn="l" rtl="0">
              <a:lnSpc>
                <a:spcPct val="150000"/>
              </a:lnSpc>
              <a:spcBef>
                <a:spcPts val="0"/>
              </a:spcBef>
              <a:spcAft>
                <a:spcPts val="0"/>
              </a:spcAft>
              <a:buNone/>
            </a:pPr>
            <a:r>
              <a:rPr lang="en-US" sz="2200">
                <a:latin typeface="Roboto"/>
                <a:ea typeface="Roboto"/>
                <a:cs typeface="Roboto"/>
                <a:sym typeface="Roboto"/>
              </a:rPr>
              <a:t>...</a:t>
            </a:r>
            <a:endParaRPr sz="2200">
              <a:latin typeface="Roboto"/>
              <a:ea typeface="Roboto"/>
              <a:cs typeface="Roboto"/>
              <a:sym typeface="Roboto"/>
            </a:endParaRPr>
          </a:p>
          <a:p>
            <a:pPr marL="0" lvl="0" indent="0" algn="l" rtl="0">
              <a:lnSpc>
                <a:spcPct val="150000"/>
              </a:lnSpc>
              <a:spcBef>
                <a:spcPts val="0"/>
              </a:spcBef>
              <a:spcAft>
                <a:spcPts val="0"/>
              </a:spcAft>
              <a:buClr>
                <a:schemeClr val="dk1"/>
              </a:buClr>
              <a:buSzPts val="1100"/>
              <a:buFont typeface="Arial"/>
              <a:buNone/>
            </a:pPr>
            <a:endParaRPr sz="2200">
              <a:latin typeface="Roboto"/>
              <a:ea typeface="Roboto"/>
              <a:cs typeface="Roboto"/>
              <a:sym typeface="Roboto"/>
            </a:endParaRPr>
          </a:p>
          <a:p>
            <a:pPr marL="0" lvl="0" indent="0" algn="l" rtl="0">
              <a:lnSpc>
                <a:spcPct val="150000"/>
              </a:lnSpc>
              <a:spcBef>
                <a:spcPts val="0"/>
              </a:spcBef>
              <a:spcAft>
                <a:spcPts val="0"/>
              </a:spcAft>
              <a:buNone/>
            </a:pPr>
            <a:endParaRPr sz="2200">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67"/>
        <p:cNvGrpSpPr/>
        <p:nvPr/>
      </p:nvGrpSpPr>
      <p:grpSpPr>
        <a:xfrm>
          <a:off x="0" y="0"/>
          <a:ext cx="0" cy="0"/>
          <a:chOff x="0" y="0"/>
          <a:chExt cx="0" cy="0"/>
        </a:xfrm>
      </p:grpSpPr>
      <p:sp>
        <p:nvSpPr>
          <p:cNvPr id="968" name="Google Shape;968;g5e228f02c4_3_681"/>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100"/>
              <a:buNone/>
            </a:pPr>
            <a:r>
              <a:rPr lang="en-US"/>
              <a:t>Functional Components</a:t>
            </a:r>
            <a:endParaRPr/>
          </a:p>
        </p:txBody>
      </p:sp>
      <p:pic>
        <p:nvPicPr>
          <p:cNvPr id="969" name="Google Shape;969;g5e228f02c4_3_681"/>
          <p:cNvPicPr preferRelativeResize="0"/>
          <p:nvPr/>
        </p:nvPicPr>
        <p:blipFill rotWithShape="1">
          <a:blip r:embed="rId3">
            <a:alphaModFix/>
          </a:blip>
          <a:srcRect/>
          <a:stretch/>
        </p:blipFill>
        <p:spPr>
          <a:xfrm>
            <a:off x="4951175" y="760650"/>
            <a:ext cx="6499950" cy="365750"/>
          </a:xfrm>
          <a:prstGeom prst="rect">
            <a:avLst/>
          </a:prstGeom>
          <a:noFill/>
          <a:ln>
            <a:noFill/>
          </a:ln>
        </p:spPr>
      </p:pic>
      <p:sp>
        <p:nvSpPr>
          <p:cNvPr id="970" name="Google Shape;970;g5e228f02c4_3_681"/>
          <p:cNvSpPr txBox="1"/>
          <p:nvPr/>
        </p:nvSpPr>
        <p:spPr>
          <a:xfrm>
            <a:off x="2913425" y="4935550"/>
            <a:ext cx="7420500" cy="33702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2200">
                <a:latin typeface="Roboto"/>
                <a:ea typeface="Roboto"/>
                <a:cs typeface="Roboto"/>
                <a:sym typeface="Roboto"/>
              </a:rPr>
              <a:t>function Email(props) {</a:t>
            </a:r>
            <a:endParaRPr sz="2200">
              <a:latin typeface="Roboto"/>
              <a:ea typeface="Roboto"/>
              <a:cs typeface="Roboto"/>
              <a:sym typeface="Roboto"/>
            </a:endParaRPr>
          </a:p>
          <a:p>
            <a:pPr marL="0" lvl="0" indent="457200" algn="l" rtl="0">
              <a:lnSpc>
                <a:spcPct val="115000"/>
              </a:lnSpc>
              <a:spcBef>
                <a:spcPts val="0"/>
              </a:spcBef>
              <a:spcAft>
                <a:spcPts val="0"/>
              </a:spcAft>
              <a:buClr>
                <a:schemeClr val="dk1"/>
              </a:buClr>
              <a:buSzPts val="1100"/>
              <a:buFont typeface="Arial"/>
              <a:buNone/>
            </a:pPr>
            <a:r>
              <a:rPr lang="en-US" sz="2200">
                <a:latin typeface="Roboto"/>
                <a:ea typeface="Roboto"/>
                <a:cs typeface="Roboto"/>
                <a:sym typeface="Roboto"/>
              </a:rPr>
              <a:t>return &lt;div&gt;{props.text}&lt;/div&gt;;</a:t>
            </a:r>
            <a:endParaRPr sz="2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US" sz="2200">
                <a:latin typeface="Roboto"/>
                <a:ea typeface="Roboto"/>
                <a:cs typeface="Roboto"/>
                <a:sym typeface="Roboto"/>
              </a:rPr>
              <a:t>}</a:t>
            </a:r>
            <a:endParaRPr sz="2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US" sz="2200">
                <a:latin typeface="Roboto"/>
                <a:ea typeface="Roboto"/>
                <a:cs typeface="Roboto"/>
                <a:sym typeface="Roboto"/>
              </a:rPr>
              <a:t>class Email extends React.Component {</a:t>
            </a:r>
            <a:endParaRPr sz="2200">
              <a:latin typeface="Roboto"/>
              <a:ea typeface="Roboto"/>
              <a:cs typeface="Roboto"/>
              <a:sym typeface="Roboto"/>
            </a:endParaRPr>
          </a:p>
          <a:p>
            <a:pPr marL="0" lvl="0" indent="457200" algn="l" rtl="0">
              <a:lnSpc>
                <a:spcPct val="115000"/>
              </a:lnSpc>
              <a:spcBef>
                <a:spcPts val="0"/>
              </a:spcBef>
              <a:spcAft>
                <a:spcPts val="0"/>
              </a:spcAft>
              <a:buClr>
                <a:schemeClr val="dk1"/>
              </a:buClr>
              <a:buSzPts val="1100"/>
              <a:buFont typeface="Arial"/>
              <a:buNone/>
            </a:pPr>
            <a:r>
              <a:rPr lang="en-US" sz="2200">
                <a:latin typeface="Roboto"/>
                <a:ea typeface="Roboto"/>
                <a:cs typeface="Roboto"/>
                <a:sym typeface="Roboto"/>
              </a:rPr>
              <a:t>render() {</a:t>
            </a:r>
            <a:endParaRPr sz="2200">
              <a:latin typeface="Roboto"/>
              <a:ea typeface="Roboto"/>
              <a:cs typeface="Roboto"/>
              <a:sym typeface="Roboto"/>
            </a:endParaRPr>
          </a:p>
          <a:p>
            <a:pPr marL="457200" lvl="0" indent="457200" algn="l" rtl="0">
              <a:lnSpc>
                <a:spcPct val="115000"/>
              </a:lnSpc>
              <a:spcBef>
                <a:spcPts val="0"/>
              </a:spcBef>
              <a:spcAft>
                <a:spcPts val="0"/>
              </a:spcAft>
              <a:buClr>
                <a:schemeClr val="dk1"/>
              </a:buClr>
              <a:buSzPts val="1100"/>
              <a:buFont typeface="Arial"/>
              <a:buNone/>
            </a:pPr>
            <a:r>
              <a:rPr lang="en-US" sz="2200">
                <a:latin typeface="Roboto"/>
                <a:ea typeface="Roboto"/>
                <a:cs typeface="Roboto"/>
                <a:sym typeface="Roboto"/>
              </a:rPr>
              <a:t>return &lt;div&gt;{this.props.text}&lt;/div&gt;;</a:t>
            </a:r>
            <a:endParaRPr sz="2200">
              <a:latin typeface="Roboto"/>
              <a:ea typeface="Roboto"/>
              <a:cs typeface="Roboto"/>
              <a:sym typeface="Roboto"/>
            </a:endParaRPr>
          </a:p>
          <a:p>
            <a:pPr marL="0" lvl="0" indent="457200" algn="l" rtl="0">
              <a:lnSpc>
                <a:spcPct val="115000"/>
              </a:lnSpc>
              <a:spcBef>
                <a:spcPts val="0"/>
              </a:spcBef>
              <a:spcAft>
                <a:spcPts val="0"/>
              </a:spcAft>
              <a:buClr>
                <a:schemeClr val="dk1"/>
              </a:buClr>
              <a:buSzPts val="1100"/>
              <a:buFont typeface="Arial"/>
              <a:buNone/>
            </a:pPr>
            <a:r>
              <a:rPr lang="en-US" sz="2200">
                <a:latin typeface="Roboto"/>
                <a:ea typeface="Roboto"/>
                <a:cs typeface="Roboto"/>
                <a:sym typeface="Roboto"/>
              </a:rPr>
              <a:t>}</a:t>
            </a:r>
            <a:endParaRPr sz="2200">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US" sz="2200">
                <a:latin typeface="Roboto"/>
                <a:ea typeface="Roboto"/>
                <a:cs typeface="Roboto"/>
                <a:sym typeface="Roboto"/>
              </a:rPr>
              <a:t>}</a:t>
            </a:r>
            <a:endParaRPr sz="2200">
              <a:latin typeface="Roboto"/>
              <a:ea typeface="Roboto"/>
              <a:cs typeface="Roboto"/>
              <a:sym typeface="Roboto"/>
            </a:endParaRPr>
          </a:p>
          <a:p>
            <a:pPr marL="0" lvl="0" indent="0" algn="l" rtl="0">
              <a:lnSpc>
                <a:spcPct val="115000"/>
              </a:lnSpc>
              <a:spcBef>
                <a:spcPts val="0"/>
              </a:spcBef>
              <a:spcAft>
                <a:spcPts val="0"/>
              </a:spcAft>
              <a:buNone/>
            </a:pPr>
            <a:endParaRPr sz="2200">
              <a:latin typeface="Roboto"/>
              <a:ea typeface="Roboto"/>
              <a:cs typeface="Roboto"/>
              <a:sym typeface="Roboto"/>
            </a:endParaRPr>
          </a:p>
        </p:txBody>
      </p:sp>
      <p:sp>
        <p:nvSpPr>
          <p:cNvPr id="971" name="Google Shape;971;g5e228f02c4_3_681"/>
          <p:cNvSpPr txBox="1">
            <a:spLocks noGrp="1"/>
          </p:cNvSpPr>
          <p:nvPr>
            <p:ph type="body" idx="1"/>
          </p:nvPr>
        </p:nvSpPr>
        <p:spPr>
          <a:xfrm>
            <a:off x="1641025" y="1069575"/>
            <a:ext cx="10777500" cy="2876700"/>
          </a:xfrm>
          <a:prstGeom prst="rect">
            <a:avLst/>
          </a:prstGeom>
          <a:noFill/>
          <a:ln>
            <a:noFill/>
          </a:ln>
        </p:spPr>
        <p:txBody>
          <a:bodyPr spcFirstLastPara="1" wrap="square" lIns="91425" tIns="0" rIns="91425" bIns="0" anchor="t" anchorCtr="0">
            <a:noAutofit/>
          </a:bodyPr>
          <a:lstStyle/>
          <a:p>
            <a:pPr marL="0" lvl="0" indent="0" algn="l" rtl="0">
              <a:lnSpc>
                <a:spcPct val="115000"/>
              </a:lnSpc>
              <a:spcBef>
                <a:spcPts val="1000"/>
              </a:spcBef>
              <a:spcAft>
                <a:spcPts val="0"/>
              </a:spcAft>
              <a:buNone/>
            </a:pPr>
            <a:r>
              <a:rPr lang="en-US"/>
              <a:t>A Functional Component is a React Component without render function. Functional Components:</a:t>
            </a:r>
            <a:endParaRPr/>
          </a:p>
          <a:p>
            <a:pPr marL="914400" lvl="0" indent="-406400" algn="l" rtl="0">
              <a:lnSpc>
                <a:spcPct val="115000"/>
              </a:lnSpc>
              <a:spcBef>
                <a:spcPts val="1000"/>
              </a:spcBef>
              <a:spcAft>
                <a:spcPts val="0"/>
              </a:spcAft>
              <a:buSzPts val="2800"/>
              <a:buChar char="•"/>
            </a:pPr>
            <a:r>
              <a:rPr lang="en-US"/>
              <a:t>Accept a single props object argument</a:t>
            </a:r>
            <a:endParaRPr/>
          </a:p>
          <a:p>
            <a:pPr marL="914400" lvl="0" indent="-406400" algn="l" rtl="0">
              <a:lnSpc>
                <a:spcPct val="115000"/>
              </a:lnSpc>
              <a:spcBef>
                <a:spcPts val="0"/>
              </a:spcBef>
              <a:spcAft>
                <a:spcPts val="0"/>
              </a:spcAft>
              <a:buSzPts val="2800"/>
              <a:buChar char="•"/>
            </a:pPr>
            <a:r>
              <a:rPr lang="en-US"/>
              <a:t>Return UI description, that is, the React Element</a:t>
            </a:r>
            <a:endParaRPr/>
          </a:p>
          <a:p>
            <a:pPr marL="914400" lvl="0" indent="-406400" algn="l" rtl="0">
              <a:lnSpc>
                <a:spcPct val="115000"/>
              </a:lnSpc>
              <a:spcBef>
                <a:spcPts val="0"/>
              </a:spcBef>
              <a:spcAft>
                <a:spcPts val="0"/>
              </a:spcAft>
              <a:buSzPts val="2800"/>
              <a:buChar char="•"/>
            </a:pPr>
            <a:r>
              <a:rPr lang="en-US"/>
              <a:t>Have no </a:t>
            </a:r>
            <a:r>
              <a:rPr lang="en-US" i="1"/>
              <a:t>this</a:t>
            </a:r>
            <a:r>
              <a:rPr lang="en-US"/>
              <a:t> keyword</a:t>
            </a:r>
            <a:endParaRPr/>
          </a:p>
          <a:p>
            <a:pPr marL="914400" lvl="0" indent="-406400" algn="l" rtl="0">
              <a:lnSpc>
                <a:spcPct val="115000"/>
              </a:lnSpc>
              <a:spcBef>
                <a:spcPts val="0"/>
              </a:spcBef>
              <a:spcAft>
                <a:spcPts val="0"/>
              </a:spcAft>
              <a:buSzPts val="2800"/>
              <a:buChar char="•"/>
            </a:pPr>
            <a:r>
              <a:rPr lang="en-US"/>
              <a:t>Do not keep track of internal state</a:t>
            </a:r>
            <a:endParaRPr/>
          </a:p>
          <a:p>
            <a:pPr marL="0" lvl="0" indent="0" algn="l" rtl="0">
              <a:lnSpc>
                <a:spcPct val="115000"/>
              </a:lnSpc>
              <a:spcBef>
                <a:spcPts val="1000"/>
              </a:spcBef>
              <a:spcAft>
                <a:spcPts val="0"/>
              </a:spcAft>
              <a:buNone/>
            </a:pPr>
            <a:r>
              <a:rPr lang="en-US"/>
              <a:t>In the code below Email is a functional Component.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977" name="Google Shape;977;g5e228f02c4_3_728"/>
          <p:cNvSpPr txBox="1">
            <a:spLocks noGrp="1"/>
          </p:cNvSpPr>
          <p:nvPr>
            <p:ph type="body" idx="1"/>
          </p:nvPr>
        </p:nvSpPr>
        <p:spPr>
          <a:xfrm>
            <a:off x="1902100" y="1808292"/>
            <a:ext cx="12451800" cy="6873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 The following code renders a Component named Welcome.</a:t>
            </a:r>
            <a:endParaRPr/>
          </a:p>
          <a:p>
            <a:pPr marL="0" lvl="0" indent="0" algn="l" rtl="0">
              <a:spcBef>
                <a:spcPts val="1000"/>
              </a:spcBef>
              <a:spcAft>
                <a:spcPts val="0"/>
              </a:spcAft>
              <a:buNone/>
            </a:pPr>
            <a:endParaRPr/>
          </a:p>
        </p:txBody>
      </p:sp>
      <p:sp>
        <p:nvSpPr>
          <p:cNvPr id="978" name="Google Shape;978;g5e228f02c4_3_728"/>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Rendering Components</a:t>
            </a:r>
            <a:endParaRPr/>
          </a:p>
        </p:txBody>
      </p:sp>
      <p:sp>
        <p:nvSpPr>
          <p:cNvPr id="979" name="Google Shape;979;g5e228f02c4_3_728"/>
          <p:cNvSpPr txBox="1"/>
          <p:nvPr/>
        </p:nvSpPr>
        <p:spPr>
          <a:xfrm>
            <a:off x="2348050" y="2683600"/>
            <a:ext cx="10995600" cy="40278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spcBef>
                <a:spcPts val="1000"/>
              </a:spcBef>
              <a:spcAft>
                <a:spcPts val="0"/>
              </a:spcAft>
              <a:buNone/>
            </a:pPr>
            <a:r>
              <a:rPr lang="en-US" sz="2200">
                <a:latin typeface="Open Sans"/>
                <a:ea typeface="Open Sans"/>
                <a:cs typeface="Open Sans"/>
                <a:sym typeface="Open Sans"/>
              </a:rPr>
              <a:t>function Welcome(props) {</a:t>
            </a:r>
            <a:endParaRPr sz="2200">
              <a:latin typeface="Open Sans"/>
              <a:ea typeface="Open Sans"/>
              <a:cs typeface="Open Sans"/>
              <a:sym typeface="Open Sans"/>
            </a:endParaRPr>
          </a:p>
          <a:p>
            <a:pPr marL="0" lvl="0" indent="457200" algn="l" rtl="0">
              <a:spcBef>
                <a:spcPts val="1000"/>
              </a:spcBef>
              <a:spcAft>
                <a:spcPts val="0"/>
              </a:spcAft>
              <a:buNone/>
            </a:pPr>
            <a:r>
              <a:rPr lang="en-US" sz="2200">
                <a:latin typeface="Open Sans"/>
                <a:ea typeface="Open Sans"/>
                <a:cs typeface="Open Sans"/>
                <a:sym typeface="Open Sans"/>
              </a:rPr>
              <a:t>return &lt;h1&gt;Hello, {props.name}&lt;/h1&gt;;</a:t>
            </a:r>
            <a:endParaRPr sz="2200">
              <a:latin typeface="Open Sans"/>
              <a:ea typeface="Open Sans"/>
              <a:cs typeface="Open Sans"/>
              <a:sym typeface="Open Sans"/>
            </a:endParaRPr>
          </a:p>
          <a:p>
            <a:pPr marL="0" lvl="0" indent="0" algn="l" rtl="0">
              <a:spcBef>
                <a:spcPts val="1000"/>
              </a:spcBef>
              <a:spcAft>
                <a:spcPts val="0"/>
              </a:spcAft>
              <a:buNone/>
            </a:pPr>
            <a:r>
              <a:rPr lang="en-US" sz="2200">
                <a:latin typeface="Open Sans"/>
                <a:ea typeface="Open Sans"/>
                <a:cs typeface="Open Sans"/>
                <a:sym typeface="Open Sans"/>
              </a:rPr>
              <a:t>}</a:t>
            </a:r>
            <a:endParaRPr sz="2200">
              <a:latin typeface="Open Sans"/>
              <a:ea typeface="Open Sans"/>
              <a:cs typeface="Open Sans"/>
              <a:sym typeface="Open Sans"/>
            </a:endParaRPr>
          </a:p>
          <a:p>
            <a:pPr marL="0" lvl="0" indent="0" algn="l" rtl="0">
              <a:spcBef>
                <a:spcPts val="1000"/>
              </a:spcBef>
              <a:spcAft>
                <a:spcPts val="0"/>
              </a:spcAft>
              <a:buNone/>
            </a:pPr>
            <a:r>
              <a:rPr lang="en-US" sz="2200">
                <a:latin typeface="Open Sans"/>
                <a:ea typeface="Open Sans"/>
                <a:cs typeface="Open Sans"/>
                <a:sym typeface="Open Sans"/>
              </a:rPr>
              <a:t>const Element = &lt;Welcome name=“Karen" /&gt;;</a:t>
            </a:r>
            <a:endParaRPr sz="2200">
              <a:latin typeface="Open Sans"/>
              <a:ea typeface="Open Sans"/>
              <a:cs typeface="Open Sans"/>
              <a:sym typeface="Open Sans"/>
            </a:endParaRPr>
          </a:p>
          <a:p>
            <a:pPr marL="0" lvl="0" indent="0" algn="l" rtl="0">
              <a:spcBef>
                <a:spcPts val="1000"/>
              </a:spcBef>
              <a:spcAft>
                <a:spcPts val="0"/>
              </a:spcAft>
              <a:buNone/>
            </a:pPr>
            <a:r>
              <a:rPr lang="en-US" sz="2200">
                <a:latin typeface="Open Sans"/>
                <a:ea typeface="Open Sans"/>
                <a:cs typeface="Open Sans"/>
                <a:sym typeface="Open Sans"/>
              </a:rPr>
              <a:t>ReactDOM.render(</a:t>
            </a:r>
            <a:endParaRPr sz="2200">
              <a:latin typeface="Open Sans"/>
              <a:ea typeface="Open Sans"/>
              <a:cs typeface="Open Sans"/>
              <a:sym typeface="Open Sans"/>
            </a:endParaRPr>
          </a:p>
          <a:p>
            <a:pPr marL="0" lvl="0" indent="457200" algn="l" rtl="0">
              <a:spcBef>
                <a:spcPts val="1000"/>
              </a:spcBef>
              <a:spcAft>
                <a:spcPts val="0"/>
              </a:spcAft>
              <a:buNone/>
            </a:pPr>
            <a:r>
              <a:rPr lang="en-US" sz="2200">
                <a:latin typeface="Open Sans"/>
                <a:ea typeface="Open Sans"/>
                <a:cs typeface="Open Sans"/>
                <a:sym typeface="Open Sans"/>
              </a:rPr>
              <a:t>Element,</a:t>
            </a:r>
            <a:endParaRPr sz="2200">
              <a:latin typeface="Open Sans"/>
              <a:ea typeface="Open Sans"/>
              <a:cs typeface="Open Sans"/>
              <a:sym typeface="Open Sans"/>
            </a:endParaRPr>
          </a:p>
          <a:p>
            <a:pPr marL="0" lvl="0" indent="457200" algn="l" rtl="0">
              <a:spcBef>
                <a:spcPts val="1000"/>
              </a:spcBef>
              <a:spcAft>
                <a:spcPts val="0"/>
              </a:spcAft>
              <a:buNone/>
            </a:pPr>
            <a:r>
              <a:rPr lang="en-US" sz="2200">
                <a:latin typeface="Open Sans"/>
                <a:ea typeface="Open Sans"/>
                <a:cs typeface="Open Sans"/>
                <a:sym typeface="Open Sans"/>
              </a:rPr>
              <a:t>document.getElementById('root')</a:t>
            </a:r>
            <a:endParaRPr sz="2200">
              <a:latin typeface="Open Sans"/>
              <a:ea typeface="Open Sans"/>
              <a:cs typeface="Open Sans"/>
              <a:sym typeface="Open Sans"/>
            </a:endParaRPr>
          </a:p>
          <a:p>
            <a:pPr marL="0" lvl="0" indent="0" algn="l" rtl="0">
              <a:spcBef>
                <a:spcPts val="1000"/>
              </a:spcBef>
              <a:spcAft>
                <a:spcPts val="0"/>
              </a:spcAft>
              <a:buNone/>
            </a:pPr>
            <a:r>
              <a:rPr lang="en-US" sz="2200">
                <a:latin typeface="Open Sans"/>
                <a:ea typeface="Open Sans"/>
                <a:cs typeface="Open Sans"/>
                <a:sym typeface="Open Sans"/>
              </a:rPr>
              <a:t>);</a:t>
            </a:r>
            <a:endParaRPr sz="2200">
              <a:latin typeface="Open Sans"/>
              <a:ea typeface="Open Sans"/>
              <a:cs typeface="Open Sans"/>
              <a:sym typeface="Open Sans"/>
            </a:endParaRPr>
          </a:p>
        </p:txBody>
      </p:sp>
      <p:pic>
        <p:nvPicPr>
          <p:cNvPr id="980" name="Google Shape;980;g5e228f02c4_3_728"/>
          <p:cNvPicPr preferRelativeResize="0"/>
          <p:nvPr/>
        </p:nvPicPr>
        <p:blipFill rotWithShape="1">
          <a:blip r:embed="rId3">
            <a:alphaModFix/>
          </a:blip>
          <a:srcRect/>
          <a:stretch/>
        </p:blipFill>
        <p:spPr>
          <a:xfrm>
            <a:off x="5155900" y="760650"/>
            <a:ext cx="6103349" cy="3657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85"/>
        <p:cNvGrpSpPr/>
        <p:nvPr/>
      </p:nvGrpSpPr>
      <p:grpSpPr>
        <a:xfrm>
          <a:off x="0" y="0"/>
          <a:ext cx="0" cy="0"/>
          <a:chOff x="0" y="0"/>
          <a:chExt cx="0" cy="0"/>
        </a:xfrm>
      </p:grpSpPr>
      <p:sp>
        <p:nvSpPr>
          <p:cNvPr id="986" name="Google Shape;986;g5e228f02c4_3_740"/>
          <p:cNvSpPr txBox="1">
            <a:spLocks noGrp="1"/>
          </p:cNvSpPr>
          <p:nvPr>
            <p:ph type="body" idx="1"/>
          </p:nvPr>
        </p:nvSpPr>
        <p:spPr>
          <a:xfrm>
            <a:off x="1902050" y="1055767"/>
            <a:ext cx="12451800" cy="6873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Components can refer to other Components in their output.</a:t>
            </a:r>
            <a:endParaRPr/>
          </a:p>
          <a:p>
            <a:pPr marL="0" lvl="0" indent="0" algn="l" rtl="0">
              <a:spcBef>
                <a:spcPts val="1000"/>
              </a:spcBef>
              <a:spcAft>
                <a:spcPts val="0"/>
              </a:spcAft>
              <a:buNone/>
            </a:pPr>
            <a:endParaRPr/>
          </a:p>
        </p:txBody>
      </p:sp>
      <p:sp>
        <p:nvSpPr>
          <p:cNvPr id="987" name="Google Shape;987;g5e228f02c4_3_740"/>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Composing Components</a:t>
            </a:r>
            <a:endParaRPr/>
          </a:p>
        </p:txBody>
      </p:sp>
      <p:sp>
        <p:nvSpPr>
          <p:cNvPr id="988" name="Google Shape;988;g5e228f02c4_3_740"/>
          <p:cNvSpPr txBox="1"/>
          <p:nvPr/>
        </p:nvSpPr>
        <p:spPr>
          <a:xfrm>
            <a:off x="2424400" y="1729275"/>
            <a:ext cx="10671300" cy="70632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spcBef>
                <a:spcPts val="1000"/>
              </a:spcBef>
              <a:spcAft>
                <a:spcPts val="0"/>
              </a:spcAft>
              <a:buNone/>
            </a:pPr>
            <a:r>
              <a:rPr lang="en-US" sz="2000">
                <a:latin typeface="Open Sans"/>
                <a:ea typeface="Open Sans"/>
                <a:cs typeface="Open Sans"/>
                <a:sym typeface="Open Sans"/>
              </a:rPr>
              <a:t>function Welcome(props) {</a:t>
            </a:r>
            <a:endParaRPr sz="2000">
              <a:latin typeface="Open Sans"/>
              <a:ea typeface="Open Sans"/>
              <a:cs typeface="Open Sans"/>
              <a:sym typeface="Open Sans"/>
            </a:endParaRPr>
          </a:p>
          <a:p>
            <a:pPr marL="0" lvl="0" indent="457200" algn="l" rtl="0">
              <a:spcBef>
                <a:spcPts val="1000"/>
              </a:spcBef>
              <a:spcAft>
                <a:spcPts val="0"/>
              </a:spcAft>
              <a:buNone/>
            </a:pPr>
            <a:r>
              <a:rPr lang="en-US" sz="2000">
                <a:latin typeface="Open Sans"/>
                <a:ea typeface="Open Sans"/>
                <a:cs typeface="Open Sans"/>
                <a:sym typeface="Open Sans"/>
              </a:rPr>
              <a:t>return &lt;h1&gt;Hello, {props.name}&lt;/h1&gt;;</a:t>
            </a:r>
            <a:endParaRPr sz="2000">
              <a:latin typeface="Open Sans"/>
              <a:ea typeface="Open Sans"/>
              <a:cs typeface="Open Sans"/>
              <a:sym typeface="Open Sans"/>
            </a:endParaRPr>
          </a:p>
          <a:p>
            <a:pPr marL="0" lvl="0" indent="0" algn="l" rtl="0">
              <a:spcBef>
                <a:spcPts val="1000"/>
              </a:spcBef>
              <a:spcAft>
                <a:spcPts val="0"/>
              </a:spcAft>
              <a:buNone/>
            </a:pPr>
            <a:r>
              <a:rPr lang="en-US" sz="2000">
                <a:latin typeface="Open Sans"/>
                <a:ea typeface="Open Sans"/>
                <a:cs typeface="Open Sans"/>
                <a:sym typeface="Open Sans"/>
              </a:rPr>
              <a:t>}</a:t>
            </a:r>
            <a:endParaRPr sz="2000">
              <a:latin typeface="Open Sans"/>
              <a:ea typeface="Open Sans"/>
              <a:cs typeface="Open Sans"/>
              <a:sym typeface="Open Sans"/>
            </a:endParaRPr>
          </a:p>
          <a:p>
            <a:pPr marL="0" lvl="0" indent="0" algn="l" rtl="0">
              <a:spcBef>
                <a:spcPts val="1000"/>
              </a:spcBef>
              <a:spcAft>
                <a:spcPts val="0"/>
              </a:spcAft>
              <a:buNone/>
            </a:pPr>
            <a:r>
              <a:rPr lang="en-US" sz="2000">
                <a:latin typeface="Open Sans"/>
                <a:ea typeface="Open Sans"/>
                <a:cs typeface="Open Sans"/>
                <a:sym typeface="Open Sans"/>
              </a:rPr>
              <a:t>function App() {</a:t>
            </a:r>
            <a:endParaRPr sz="2000">
              <a:latin typeface="Open Sans"/>
              <a:ea typeface="Open Sans"/>
              <a:cs typeface="Open Sans"/>
              <a:sym typeface="Open Sans"/>
            </a:endParaRPr>
          </a:p>
          <a:p>
            <a:pPr marL="0" lvl="0" indent="457200" algn="l" rtl="0">
              <a:spcBef>
                <a:spcPts val="1000"/>
              </a:spcBef>
              <a:spcAft>
                <a:spcPts val="0"/>
              </a:spcAft>
              <a:buNone/>
            </a:pPr>
            <a:r>
              <a:rPr lang="en-US" sz="2000">
                <a:latin typeface="Open Sans"/>
                <a:ea typeface="Open Sans"/>
                <a:cs typeface="Open Sans"/>
                <a:sym typeface="Open Sans"/>
              </a:rPr>
              <a:t>return (</a:t>
            </a:r>
            <a:endParaRPr sz="2000">
              <a:latin typeface="Open Sans"/>
              <a:ea typeface="Open Sans"/>
              <a:cs typeface="Open Sans"/>
              <a:sym typeface="Open Sans"/>
            </a:endParaRPr>
          </a:p>
          <a:p>
            <a:pPr marL="457200" lvl="0" indent="457200" algn="l" rtl="0">
              <a:spcBef>
                <a:spcPts val="1000"/>
              </a:spcBef>
              <a:spcAft>
                <a:spcPts val="0"/>
              </a:spcAft>
              <a:buNone/>
            </a:pPr>
            <a:r>
              <a:rPr lang="en-US" sz="2000">
                <a:latin typeface="Open Sans"/>
                <a:ea typeface="Open Sans"/>
                <a:cs typeface="Open Sans"/>
                <a:sym typeface="Open Sans"/>
              </a:rPr>
              <a:t>&lt;div&gt;</a:t>
            </a:r>
            <a:endParaRPr sz="2000">
              <a:latin typeface="Open Sans"/>
              <a:ea typeface="Open Sans"/>
              <a:cs typeface="Open Sans"/>
              <a:sym typeface="Open Sans"/>
            </a:endParaRPr>
          </a:p>
          <a:p>
            <a:pPr marL="914400" lvl="0" indent="457200" algn="l" rtl="0">
              <a:spcBef>
                <a:spcPts val="1000"/>
              </a:spcBef>
              <a:spcAft>
                <a:spcPts val="0"/>
              </a:spcAft>
              <a:buNone/>
            </a:pPr>
            <a:r>
              <a:rPr lang="en-US" sz="2000">
                <a:latin typeface="Open Sans"/>
                <a:ea typeface="Open Sans"/>
                <a:cs typeface="Open Sans"/>
                <a:sym typeface="Open Sans"/>
              </a:rPr>
              <a:t>&lt;Welcome name=“Steve" /&gt;</a:t>
            </a:r>
            <a:endParaRPr sz="2000">
              <a:latin typeface="Open Sans"/>
              <a:ea typeface="Open Sans"/>
              <a:cs typeface="Open Sans"/>
              <a:sym typeface="Open Sans"/>
            </a:endParaRPr>
          </a:p>
          <a:p>
            <a:pPr marL="914400" lvl="0" indent="457200" algn="l" rtl="0">
              <a:spcBef>
                <a:spcPts val="1000"/>
              </a:spcBef>
              <a:spcAft>
                <a:spcPts val="0"/>
              </a:spcAft>
              <a:buNone/>
            </a:pPr>
            <a:r>
              <a:rPr lang="en-US" sz="2000">
                <a:latin typeface="Open Sans"/>
                <a:ea typeface="Open Sans"/>
                <a:cs typeface="Open Sans"/>
                <a:sym typeface="Open Sans"/>
              </a:rPr>
              <a:t>&lt;Welcome name=“Brad" /&gt;</a:t>
            </a:r>
            <a:endParaRPr sz="2000">
              <a:latin typeface="Open Sans"/>
              <a:ea typeface="Open Sans"/>
              <a:cs typeface="Open Sans"/>
              <a:sym typeface="Open Sans"/>
            </a:endParaRPr>
          </a:p>
          <a:p>
            <a:pPr marL="914400" lvl="0" indent="457200" algn="l" rtl="0">
              <a:spcBef>
                <a:spcPts val="1000"/>
              </a:spcBef>
              <a:spcAft>
                <a:spcPts val="0"/>
              </a:spcAft>
              <a:buNone/>
            </a:pPr>
            <a:r>
              <a:rPr lang="en-US" sz="2000">
                <a:latin typeface="Open Sans"/>
                <a:ea typeface="Open Sans"/>
                <a:cs typeface="Open Sans"/>
                <a:sym typeface="Open Sans"/>
              </a:rPr>
              <a:t>&lt;Welcome name=“Karen" /&gt;</a:t>
            </a:r>
            <a:endParaRPr sz="2000">
              <a:latin typeface="Open Sans"/>
              <a:ea typeface="Open Sans"/>
              <a:cs typeface="Open Sans"/>
              <a:sym typeface="Open Sans"/>
            </a:endParaRPr>
          </a:p>
          <a:p>
            <a:pPr marL="914400" lvl="0" indent="0" algn="l" rtl="0">
              <a:spcBef>
                <a:spcPts val="1000"/>
              </a:spcBef>
              <a:spcAft>
                <a:spcPts val="0"/>
              </a:spcAft>
              <a:buNone/>
            </a:pPr>
            <a:r>
              <a:rPr lang="en-US" sz="2000">
                <a:latin typeface="Open Sans"/>
                <a:ea typeface="Open Sans"/>
                <a:cs typeface="Open Sans"/>
                <a:sym typeface="Open Sans"/>
              </a:rPr>
              <a:t>&lt;/div&gt;</a:t>
            </a:r>
            <a:endParaRPr sz="2000">
              <a:latin typeface="Open Sans"/>
              <a:ea typeface="Open Sans"/>
              <a:cs typeface="Open Sans"/>
              <a:sym typeface="Open Sans"/>
            </a:endParaRPr>
          </a:p>
          <a:p>
            <a:pPr marL="457200" lvl="0" indent="0" algn="l" rtl="0">
              <a:spcBef>
                <a:spcPts val="1000"/>
              </a:spcBef>
              <a:spcAft>
                <a:spcPts val="0"/>
              </a:spcAft>
              <a:buNone/>
            </a:pPr>
            <a:r>
              <a:rPr lang="en-US" sz="2000">
                <a:latin typeface="Open Sans"/>
                <a:ea typeface="Open Sans"/>
                <a:cs typeface="Open Sans"/>
                <a:sym typeface="Open Sans"/>
              </a:rPr>
              <a:t>);</a:t>
            </a:r>
            <a:endParaRPr sz="2000">
              <a:latin typeface="Open Sans"/>
              <a:ea typeface="Open Sans"/>
              <a:cs typeface="Open Sans"/>
              <a:sym typeface="Open Sans"/>
            </a:endParaRPr>
          </a:p>
          <a:p>
            <a:pPr marL="0" lvl="0" indent="0" algn="l" rtl="0">
              <a:spcBef>
                <a:spcPts val="1000"/>
              </a:spcBef>
              <a:spcAft>
                <a:spcPts val="0"/>
              </a:spcAft>
              <a:buNone/>
            </a:pPr>
            <a:r>
              <a:rPr lang="en-US" sz="2000">
                <a:latin typeface="Open Sans"/>
                <a:ea typeface="Open Sans"/>
                <a:cs typeface="Open Sans"/>
                <a:sym typeface="Open Sans"/>
              </a:rPr>
              <a:t>}</a:t>
            </a:r>
            <a:endParaRPr sz="2000">
              <a:latin typeface="Open Sans"/>
              <a:ea typeface="Open Sans"/>
              <a:cs typeface="Open Sans"/>
              <a:sym typeface="Open Sans"/>
            </a:endParaRPr>
          </a:p>
          <a:p>
            <a:pPr marL="0" lvl="0" indent="0" algn="l" rtl="0">
              <a:spcBef>
                <a:spcPts val="1000"/>
              </a:spcBef>
              <a:spcAft>
                <a:spcPts val="0"/>
              </a:spcAft>
              <a:buNone/>
            </a:pPr>
            <a:r>
              <a:rPr lang="en-US" sz="2000">
                <a:latin typeface="Open Sans"/>
                <a:ea typeface="Open Sans"/>
                <a:cs typeface="Open Sans"/>
                <a:sym typeface="Open Sans"/>
              </a:rPr>
              <a:t>ReactDOM.render(</a:t>
            </a:r>
            <a:endParaRPr sz="2000">
              <a:latin typeface="Open Sans"/>
              <a:ea typeface="Open Sans"/>
              <a:cs typeface="Open Sans"/>
              <a:sym typeface="Open Sans"/>
            </a:endParaRPr>
          </a:p>
          <a:p>
            <a:pPr marL="0" lvl="0" indent="457200" algn="l" rtl="0">
              <a:spcBef>
                <a:spcPts val="1000"/>
              </a:spcBef>
              <a:spcAft>
                <a:spcPts val="0"/>
              </a:spcAft>
              <a:buNone/>
            </a:pPr>
            <a:r>
              <a:rPr lang="en-US" sz="2000">
                <a:latin typeface="Open Sans"/>
                <a:ea typeface="Open Sans"/>
                <a:cs typeface="Open Sans"/>
                <a:sym typeface="Open Sans"/>
              </a:rPr>
              <a:t>&lt;App /&gt;,</a:t>
            </a:r>
            <a:endParaRPr sz="2000">
              <a:latin typeface="Open Sans"/>
              <a:ea typeface="Open Sans"/>
              <a:cs typeface="Open Sans"/>
              <a:sym typeface="Open Sans"/>
            </a:endParaRPr>
          </a:p>
          <a:p>
            <a:pPr marL="0" lvl="0" indent="457200" algn="l" rtl="0">
              <a:spcBef>
                <a:spcPts val="1000"/>
              </a:spcBef>
              <a:spcAft>
                <a:spcPts val="0"/>
              </a:spcAft>
              <a:buNone/>
            </a:pPr>
            <a:r>
              <a:rPr lang="en-US" sz="2000">
                <a:latin typeface="Open Sans"/>
                <a:ea typeface="Open Sans"/>
                <a:cs typeface="Open Sans"/>
                <a:sym typeface="Open Sans"/>
              </a:rPr>
              <a:t>document.getElementById('root')</a:t>
            </a:r>
            <a:endParaRPr sz="2000">
              <a:latin typeface="Open Sans"/>
              <a:ea typeface="Open Sans"/>
              <a:cs typeface="Open Sans"/>
              <a:sym typeface="Open Sans"/>
            </a:endParaRPr>
          </a:p>
          <a:p>
            <a:pPr marL="0" lvl="0" indent="0" algn="l" rtl="0">
              <a:spcBef>
                <a:spcPts val="1000"/>
              </a:spcBef>
              <a:spcAft>
                <a:spcPts val="0"/>
              </a:spcAft>
              <a:buNone/>
            </a:pPr>
            <a:r>
              <a:rPr lang="en-US" sz="2000">
                <a:latin typeface="Open Sans"/>
                <a:ea typeface="Open Sans"/>
                <a:cs typeface="Open Sans"/>
                <a:sym typeface="Open Sans"/>
              </a:rPr>
              <a:t>);</a:t>
            </a:r>
            <a:endParaRPr sz="2000">
              <a:latin typeface="Open Sans"/>
              <a:ea typeface="Open Sans"/>
              <a:cs typeface="Open Sans"/>
              <a:sym typeface="Open Sans"/>
            </a:endParaRPr>
          </a:p>
          <a:p>
            <a:pPr marL="0" lvl="0" indent="0" algn="l" rtl="0">
              <a:spcBef>
                <a:spcPts val="1000"/>
              </a:spcBef>
              <a:spcAft>
                <a:spcPts val="0"/>
              </a:spcAft>
              <a:buNone/>
            </a:pPr>
            <a:r>
              <a:rPr lang="en-US" sz="2000">
                <a:latin typeface="Open Sans"/>
                <a:ea typeface="Open Sans"/>
                <a:cs typeface="Open Sans"/>
                <a:sym typeface="Open Sans"/>
              </a:rPr>
              <a:t> </a:t>
            </a:r>
            <a:endParaRPr sz="2000">
              <a:latin typeface="Open Sans"/>
              <a:ea typeface="Open Sans"/>
              <a:cs typeface="Open Sans"/>
              <a:sym typeface="Open Sans"/>
            </a:endParaRPr>
          </a:p>
        </p:txBody>
      </p:sp>
      <p:pic>
        <p:nvPicPr>
          <p:cNvPr id="989" name="Google Shape;989;g5e228f02c4_3_740"/>
          <p:cNvPicPr preferRelativeResize="0"/>
          <p:nvPr/>
        </p:nvPicPr>
        <p:blipFill rotWithShape="1">
          <a:blip r:embed="rId3">
            <a:alphaModFix/>
          </a:blip>
          <a:srcRect/>
          <a:stretch/>
        </p:blipFill>
        <p:spPr>
          <a:xfrm>
            <a:off x="5288100" y="760650"/>
            <a:ext cx="6125374" cy="3657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g5f175b0e21_0_212"/>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a:t>Elements and Components</a:t>
            </a:r>
            <a:endParaRPr/>
          </a:p>
        </p:txBody>
      </p:sp>
      <p:sp>
        <p:nvSpPr>
          <p:cNvPr id="995" name="Google Shape;995;g5f175b0e21_0_212"/>
          <p:cNvSpPr txBox="1">
            <a:spLocks noGrp="1"/>
          </p:cNvSpPr>
          <p:nvPr>
            <p:ph type="body" idx="1"/>
          </p:nvPr>
        </p:nvSpPr>
        <p:spPr>
          <a:xfrm>
            <a:off x="1902091" y="2363465"/>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1000"/>
              </a:spcBef>
              <a:spcAft>
                <a:spcPts val="0"/>
              </a:spcAft>
              <a:buSzPts val="2800"/>
              <a:buNone/>
            </a:pPr>
            <a:r>
              <a:rPr lang="en-US" b="1"/>
              <a:t>Problem Statement:</a:t>
            </a:r>
            <a:r>
              <a:rPr lang="en-US"/>
              <a:t> Build UI for a blogger app. </a:t>
            </a:r>
            <a:endParaRPr>
              <a:solidFill>
                <a:srgbClr val="3F3F3F"/>
              </a:solidFill>
              <a:latin typeface="Open Sans"/>
              <a:ea typeface="Open Sans"/>
              <a:cs typeface="Open Sans"/>
              <a:sym typeface="Open Sans"/>
            </a:endParaRPr>
          </a:p>
          <a:p>
            <a:pPr marL="0" lvl="0" indent="0" algn="l" rtl="0">
              <a:lnSpc>
                <a:spcPct val="100000"/>
              </a:lnSpc>
              <a:spcBef>
                <a:spcPts val="1000"/>
              </a:spcBef>
              <a:spcAft>
                <a:spcPts val="0"/>
              </a:spcAft>
              <a:buSzPts val="2800"/>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99"/>
        <p:cNvGrpSpPr/>
        <p:nvPr/>
      </p:nvGrpSpPr>
      <p:grpSpPr>
        <a:xfrm>
          <a:off x="0" y="0"/>
          <a:ext cx="0" cy="0"/>
          <a:chOff x="0" y="0"/>
          <a:chExt cx="0" cy="0"/>
        </a:xfrm>
      </p:grpSpPr>
      <p:sp>
        <p:nvSpPr>
          <p:cNvPr id="1000" name="Google Shape;1000;g5f175b0e21_0_217"/>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Assisted Practice: Guidelines</a:t>
            </a:r>
            <a:endParaRPr/>
          </a:p>
        </p:txBody>
      </p:sp>
      <p:sp>
        <p:nvSpPr>
          <p:cNvPr id="1001" name="Google Shape;1001;g5f175b0e21_0_217"/>
          <p:cNvSpPr txBox="1">
            <a:spLocks noGrp="1"/>
          </p:cNvSpPr>
          <p:nvPr>
            <p:ph type="body" idx="1"/>
          </p:nvPr>
        </p:nvSpPr>
        <p:spPr>
          <a:xfrm>
            <a:off x="1902091" y="1808291"/>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200000"/>
              </a:lnSpc>
              <a:spcBef>
                <a:spcPts val="1000"/>
              </a:spcBef>
              <a:spcAft>
                <a:spcPts val="0"/>
              </a:spcAft>
              <a:buNone/>
            </a:pPr>
            <a:r>
              <a:rPr lang="en-US"/>
              <a:t>Steps to add Elements and Components in the app:</a:t>
            </a:r>
            <a:endParaRPr/>
          </a:p>
          <a:p>
            <a:pPr marL="457200" lvl="0" indent="-419100" algn="l" rtl="0">
              <a:lnSpc>
                <a:spcPct val="200000"/>
              </a:lnSpc>
              <a:spcBef>
                <a:spcPts val="1000"/>
              </a:spcBef>
              <a:spcAft>
                <a:spcPts val="0"/>
              </a:spcAft>
              <a:buSzPts val="2200"/>
              <a:buFont typeface="Open Sans"/>
              <a:buAutoNum type="arabicPeriod"/>
            </a:pPr>
            <a:r>
              <a:rPr lang="en-US"/>
              <a:t>Include Bootstrap in the app.</a:t>
            </a:r>
            <a:endParaRPr/>
          </a:p>
          <a:p>
            <a:pPr marL="457200" lvl="0" indent="-419100" algn="l" rtl="0">
              <a:lnSpc>
                <a:spcPct val="200000"/>
              </a:lnSpc>
              <a:spcBef>
                <a:spcPts val="1000"/>
              </a:spcBef>
              <a:spcAft>
                <a:spcPts val="0"/>
              </a:spcAft>
              <a:buSzPts val="2200"/>
              <a:buFont typeface="Open Sans"/>
              <a:buAutoNum type="arabicPeriod"/>
            </a:pPr>
            <a:r>
              <a:rPr lang="en-US"/>
              <a:t>Create Components within the app including root, parent, and child Components.</a:t>
            </a:r>
            <a:endParaRPr/>
          </a:p>
          <a:p>
            <a:pPr marL="457200" lvl="0" indent="-419100" algn="l" rtl="0">
              <a:lnSpc>
                <a:spcPct val="200000"/>
              </a:lnSpc>
              <a:spcBef>
                <a:spcPts val="1000"/>
              </a:spcBef>
              <a:spcAft>
                <a:spcPts val="0"/>
              </a:spcAft>
              <a:buSzPts val="2200"/>
              <a:buFont typeface="Open Sans"/>
              <a:buAutoNum type="arabicPeriod"/>
            </a:pPr>
            <a:r>
              <a:rPr lang="en-US"/>
              <a:t>Render the root Component using react-dom library.</a:t>
            </a:r>
            <a:endParaRPr/>
          </a:p>
          <a:p>
            <a:pPr marL="457200" lvl="0" indent="-419100" algn="l" rtl="0">
              <a:lnSpc>
                <a:spcPct val="200000"/>
              </a:lnSpc>
              <a:spcBef>
                <a:spcPts val="1000"/>
              </a:spcBef>
              <a:spcAft>
                <a:spcPts val="0"/>
              </a:spcAft>
              <a:buSzPts val="2200"/>
              <a:buAutoNum type="arabicPeriod"/>
            </a:pPr>
            <a:r>
              <a:rPr lang="en-US"/>
              <a:t>Create function- and class-based Components.</a:t>
            </a:r>
            <a:endParaRPr/>
          </a:p>
          <a:p>
            <a:pPr marL="457200" lvl="0" indent="-419100" algn="l" rtl="0">
              <a:lnSpc>
                <a:spcPct val="200000"/>
              </a:lnSpc>
              <a:spcBef>
                <a:spcPts val="1000"/>
              </a:spcBef>
              <a:spcAft>
                <a:spcPts val="0"/>
              </a:spcAft>
              <a:buSzPts val="2200"/>
              <a:buAutoNum type="arabicPeriod"/>
            </a:pPr>
            <a:r>
              <a:rPr lang="en-US"/>
              <a:t>Compose smaller Components together to form bigger and complex Components.</a:t>
            </a:r>
            <a:endParaRPr/>
          </a:p>
          <a:p>
            <a:pPr marL="457200" lvl="0" indent="-419100" algn="l" rtl="0">
              <a:lnSpc>
                <a:spcPct val="200000"/>
              </a:lnSpc>
              <a:spcBef>
                <a:spcPts val="1000"/>
              </a:spcBef>
              <a:spcAft>
                <a:spcPts val="0"/>
              </a:spcAft>
              <a:buSzPts val="2200"/>
              <a:buAutoNum type="arabicPeriod"/>
            </a:pPr>
            <a:r>
              <a:rPr lang="en-US"/>
              <a:t>Reload the web page to see the changes.</a:t>
            </a:r>
            <a:endParaRPr/>
          </a:p>
        </p:txBody>
      </p:sp>
      <p:pic>
        <p:nvPicPr>
          <p:cNvPr id="1002" name="Google Shape;1002;g5f175b0e21_0_217"/>
          <p:cNvPicPr preferRelativeResize="0"/>
          <p:nvPr/>
        </p:nvPicPr>
        <p:blipFill rotWithShape="1">
          <a:blip r:embed="rId3">
            <a:alphaModFix/>
          </a:blip>
          <a:srcRect/>
          <a:stretch/>
        </p:blipFill>
        <p:spPr>
          <a:xfrm>
            <a:off x="4151775" y="760650"/>
            <a:ext cx="8097274" cy="3657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06"/>
        <p:cNvGrpSpPr/>
        <p:nvPr/>
      </p:nvGrpSpPr>
      <p:grpSpPr>
        <a:xfrm>
          <a:off x="0" y="0"/>
          <a:ext cx="0" cy="0"/>
          <a:chOff x="0" y="0"/>
          <a:chExt cx="0" cy="0"/>
        </a:xfrm>
      </p:grpSpPr>
      <p:sp>
        <p:nvSpPr>
          <p:cNvPr id="1007" name="Google Shape;1007;g5e228f02c4_3_756"/>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2800"/>
              <a:buNone/>
            </a:pPr>
            <a:r>
              <a:rPr lang="en-US"/>
              <a:t>State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g5e228f02c4_3_749"/>
          <p:cNvSpPr txBox="1">
            <a:spLocks noGrp="1"/>
          </p:cNvSpPr>
          <p:nvPr>
            <p:ph type="body" idx="1"/>
          </p:nvPr>
        </p:nvSpPr>
        <p:spPr>
          <a:xfrm>
            <a:off x="1902050" y="1055825"/>
            <a:ext cx="13789800" cy="4518300"/>
          </a:xfrm>
          <a:prstGeom prst="rect">
            <a:avLst/>
          </a:prstGeom>
        </p:spPr>
        <p:txBody>
          <a:bodyPr spcFirstLastPara="1" wrap="square" lIns="91425" tIns="0" rIns="91425" bIns="0" anchor="t" anchorCtr="0">
            <a:noAutofit/>
          </a:bodyPr>
          <a:lstStyle/>
          <a:p>
            <a:pPr marL="457200" lvl="0" indent="-368300" algn="l" rtl="0">
              <a:lnSpc>
                <a:spcPct val="115000"/>
              </a:lnSpc>
              <a:spcBef>
                <a:spcPts val="1000"/>
              </a:spcBef>
              <a:spcAft>
                <a:spcPts val="0"/>
              </a:spcAft>
              <a:buClr>
                <a:srgbClr val="434343"/>
              </a:buClr>
              <a:buSzPts val="2200"/>
              <a:buFont typeface="Open Sans"/>
              <a:buChar char="●"/>
            </a:pPr>
            <a:r>
              <a:rPr lang="en-US">
                <a:solidFill>
                  <a:srgbClr val="434343"/>
                </a:solidFill>
              </a:rPr>
              <a:t>Props</a:t>
            </a:r>
            <a:endParaRPr>
              <a:solidFill>
                <a:srgbClr val="434343"/>
              </a:solidFill>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Refer to attributes from parent Components</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Represent read-only data that are immutable</a:t>
            </a:r>
            <a:br>
              <a:rPr lang="en-US" sz="2200">
                <a:solidFill>
                  <a:srgbClr val="434343"/>
                </a:solidFill>
                <a:latin typeface="Open Sans"/>
                <a:ea typeface="Open Sans"/>
                <a:cs typeface="Open Sans"/>
                <a:sym typeface="Open Sans"/>
              </a:rPr>
            </a:br>
            <a:endParaRPr sz="2200">
              <a:solidFill>
                <a:srgbClr val="434343"/>
              </a:solidFill>
              <a:latin typeface="Open Sans"/>
              <a:ea typeface="Open Sans"/>
              <a:cs typeface="Open Sans"/>
              <a:sym typeface="Open Sans"/>
            </a:endParaRPr>
          </a:p>
          <a:p>
            <a:pPr marL="457200" lvl="0" indent="-368300" algn="l" rtl="0">
              <a:lnSpc>
                <a:spcPct val="115000"/>
              </a:lnSpc>
              <a:spcBef>
                <a:spcPts val="0"/>
              </a:spcBef>
              <a:spcAft>
                <a:spcPts val="0"/>
              </a:spcAft>
              <a:buClr>
                <a:srgbClr val="434343"/>
              </a:buClr>
              <a:buSzPts val="2200"/>
              <a:buFont typeface="Open Sans"/>
              <a:buChar char="●"/>
            </a:pPr>
            <a:r>
              <a:rPr lang="en-US">
                <a:solidFill>
                  <a:srgbClr val="434343"/>
                </a:solidFill>
              </a:rPr>
              <a:t>State</a:t>
            </a:r>
            <a:endParaRPr>
              <a:solidFill>
                <a:srgbClr val="434343"/>
              </a:solidFill>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Is a plain JavaScript object that is used to record and React to user events</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Represents mutable data</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Affects what is rendered on the page</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Is managed internally by the Component</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Is meant to change over time based on user input</a:t>
            </a:r>
            <a:endParaRPr sz="2200">
              <a:solidFill>
                <a:srgbClr val="434343"/>
              </a:solidFill>
              <a:latin typeface="Open Sans"/>
              <a:ea typeface="Open Sans"/>
              <a:cs typeface="Open Sans"/>
              <a:sym typeface="Open Sans"/>
            </a:endParaRPr>
          </a:p>
          <a:p>
            <a:pPr marL="0" lvl="0" indent="0" algn="l" rtl="0">
              <a:lnSpc>
                <a:spcPct val="115000"/>
              </a:lnSpc>
              <a:spcBef>
                <a:spcPts val="1000"/>
              </a:spcBef>
              <a:spcAft>
                <a:spcPts val="0"/>
              </a:spcAft>
              <a:buClr>
                <a:schemeClr val="dk1"/>
              </a:buClr>
              <a:buSzPts val="1100"/>
              <a:buFont typeface="Arial"/>
              <a:buNone/>
            </a:pPr>
            <a:endParaRPr>
              <a:solidFill>
                <a:srgbClr val="434343"/>
              </a:solidFill>
            </a:endParaRPr>
          </a:p>
          <a:p>
            <a:pPr marL="0" lvl="0" indent="0" algn="l" rtl="0">
              <a:lnSpc>
                <a:spcPct val="115000"/>
              </a:lnSpc>
              <a:spcBef>
                <a:spcPts val="1000"/>
              </a:spcBef>
              <a:spcAft>
                <a:spcPts val="0"/>
              </a:spcAft>
              <a:buNone/>
            </a:pPr>
            <a:endParaRPr>
              <a:solidFill>
                <a:srgbClr val="434343"/>
              </a:solidFill>
            </a:endParaRPr>
          </a:p>
        </p:txBody>
      </p:sp>
      <p:sp>
        <p:nvSpPr>
          <p:cNvPr id="1014" name="Google Shape;1014;g5e228f02c4_3_749"/>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Props and State</a:t>
            </a:r>
            <a:endParaRPr/>
          </a:p>
        </p:txBody>
      </p:sp>
      <p:pic>
        <p:nvPicPr>
          <p:cNvPr id="1015" name="Google Shape;1015;g5e228f02c4_3_749"/>
          <p:cNvPicPr preferRelativeResize="0"/>
          <p:nvPr/>
        </p:nvPicPr>
        <p:blipFill rotWithShape="1">
          <a:blip r:embed="rId3">
            <a:alphaModFix/>
          </a:blip>
          <a:srcRect/>
          <a:stretch/>
        </p:blipFill>
        <p:spPr>
          <a:xfrm>
            <a:off x="6115275" y="760650"/>
            <a:ext cx="4076249" cy="3657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sp>
        <p:nvSpPr>
          <p:cNvPr id="1021" name="Google Shape;1021;g5e228f02c4_3_764"/>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Managing State</a:t>
            </a:r>
            <a:endParaRPr/>
          </a:p>
        </p:txBody>
      </p:sp>
      <p:sp>
        <p:nvSpPr>
          <p:cNvPr id="1022" name="Google Shape;1022;g5e228f02c4_3_764"/>
          <p:cNvSpPr txBox="1"/>
          <p:nvPr/>
        </p:nvSpPr>
        <p:spPr>
          <a:xfrm>
            <a:off x="1947175" y="1259925"/>
            <a:ext cx="13362900" cy="1527300"/>
          </a:xfrm>
          <a:prstGeom prst="rect">
            <a:avLst/>
          </a:prstGeom>
          <a:noFill/>
          <a:ln>
            <a:noFill/>
          </a:ln>
        </p:spPr>
        <p:txBody>
          <a:bodyPr spcFirstLastPara="1" wrap="square" lIns="91425" tIns="91425" rIns="91425" bIns="91425" anchor="t" anchorCtr="0">
            <a:noAutofit/>
          </a:bodyPr>
          <a:lstStyle/>
          <a:p>
            <a:pPr marL="4572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Every class-based Component has its own state object.</a:t>
            </a:r>
            <a:endParaRPr sz="2200">
              <a:solidFill>
                <a:srgbClr val="434343"/>
              </a:solidFill>
              <a:latin typeface="Open Sans"/>
              <a:ea typeface="Open Sans"/>
              <a:cs typeface="Open Sans"/>
              <a:sym typeface="Open Sans"/>
            </a:endParaRPr>
          </a:p>
          <a:p>
            <a:pPr marL="4572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When a Component’s state is changed, it immediately rerenders and forces all of its children to rerender as well.</a:t>
            </a:r>
            <a:endParaRPr sz="2200">
              <a:solidFill>
                <a:srgbClr val="434343"/>
              </a:solidFill>
              <a:latin typeface="Open Sans"/>
              <a:ea typeface="Open Sans"/>
              <a:cs typeface="Open Sans"/>
              <a:sym typeface="Open Sans"/>
            </a:endParaRPr>
          </a:p>
          <a:p>
            <a:pPr marL="4572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code below shows a class-based Component named </a:t>
            </a:r>
            <a:r>
              <a:rPr lang="en-US" sz="2200" i="1">
                <a:solidFill>
                  <a:srgbClr val="434343"/>
                </a:solidFill>
                <a:latin typeface="Open Sans"/>
                <a:ea typeface="Open Sans"/>
                <a:cs typeface="Open Sans"/>
                <a:sym typeface="Open Sans"/>
              </a:rPr>
              <a:t>User</a:t>
            </a: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p:txBody>
      </p:sp>
      <p:pic>
        <p:nvPicPr>
          <p:cNvPr id="1023" name="Google Shape;1023;g5e228f02c4_3_764"/>
          <p:cNvPicPr preferRelativeResize="0"/>
          <p:nvPr/>
        </p:nvPicPr>
        <p:blipFill rotWithShape="1">
          <a:blip r:embed="rId3">
            <a:alphaModFix/>
          </a:blip>
          <a:srcRect/>
          <a:stretch/>
        </p:blipFill>
        <p:spPr>
          <a:xfrm>
            <a:off x="6109775" y="760650"/>
            <a:ext cx="4100574" cy="365750"/>
          </a:xfrm>
          <a:prstGeom prst="rect">
            <a:avLst/>
          </a:prstGeom>
          <a:noFill/>
          <a:ln>
            <a:noFill/>
          </a:ln>
        </p:spPr>
      </p:pic>
      <p:sp>
        <p:nvSpPr>
          <p:cNvPr id="1024" name="Google Shape;1024;g5e228f02c4_3_764"/>
          <p:cNvSpPr txBox="1"/>
          <p:nvPr/>
        </p:nvSpPr>
        <p:spPr>
          <a:xfrm>
            <a:off x="3373225" y="3232400"/>
            <a:ext cx="7974300" cy="56142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class User extends React.Component { </a:t>
            </a:r>
            <a:endParaRPr sz="22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state = { </a:t>
            </a:r>
            <a:endParaRPr sz="22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username :  ‘Steve' </a:t>
            </a:r>
            <a:endParaRPr sz="2200">
              <a:solidFill>
                <a:srgbClr val="434343"/>
              </a:solidFill>
              <a:latin typeface="Open Sans"/>
              <a:ea typeface="Open Sans"/>
              <a:cs typeface="Open Sans"/>
              <a:sym typeface="Open Sans"/>
            </a:endParaRPr>
          </a:p>
          <a:p>
            <a:pPr marL="45720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 </a:t>
            </a:r>
            <a:endParaRPr sz="2200">
              <a:solidFill>
                <a:srgbClr val="434343"/>
              </a:solidFill>
              <a:latin typeface="Open Sans"/>
              <a:ea typeface="Open Sans"/>
              <a:cs typeface="Open Sans"/>
              <a:sym typeface="Open Sans"/>
            </a:endParaRPr>
          </a:p>
          <a:p>
            <a:pPr marL="45720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render() { </a:t>
            </a:r>
            <a:endParaRPr sz="22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return (</a:t>
            </a:r>
            <a:endParaRPr sz="22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&lt;div&gt;Username: {this.state.username}&lt;/div&gt;</a:t>
            </a:r>
            <a:endParaRPr sz="22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 </a:t>
            </a:r>
            <a:endParaRPr sz="2200">
              <a:solidFill>
                <a:srgbClr val="434343"/>
              </a:solidFill>
              <a:latin typeface="Open Sans"/>
              <a:ea typeface="Open Sans"/>
              <a:cs typeface="Open Sans"/>
              <a:sym typeface="Open Sans"/>
            </a:endParaRPr>
          </a:p>
          <a:p>
            <a:pPr marL="45720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 </a:t>
            </a:r>
            <a:endParaRPr sz="2200">
              <a:solidFill>
                <a:srgbClr val="434343"/>
              </a:solidFill>
              <a:latin typeface="Open Sans"/>
              <a:ea typeface="Open Sans"/>
              <a:cs typeface="Open Sans"/>
              <a:sym typeface="Open Sans"/>
            </a:endParaRPr>
          </a:p>
          <a:p>
            <a:pPr marL="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 </a:t>
            </a:r>
            <a:endParaRPr sz="2200">
              <a:solidFill>
                <a:srgbClr val="434343"/>
              </a:solidFill>
              <a:latin typeface="Open Sans"/>
              <a:ea typeface="Open Sans"/>
              <a:cs typeface="Open Sans"/>
              <a:sym typeface="Open Sans"/>
            </a:endParaRPr>
          </a:p>
          <a:p>
            <a:pPr marL="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ReactDOM.render( </a:t>
            </a:r>
            <a:endParaRPr sz="22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&lt;User /&gt;, </a:t>
            </a:r>
            <a:endParaRPr sz="22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document.getElementById('root')</a:t>
            </a:r>
            <a:endParaRPr sz="2200">
              <a:solidFill>
                <a:srgbClr val="434343"/>
              </a:solidFill>
              <a:latin typeface="Open Sans"/>
              <a:ea typeface="Open Sans"/>
              <a:cs typeface="Open Sans"/>
              <a:sym typeface="Open Sans"/>
            </a:endParaRPr>
          </a:p>
          <a:p>
            <a:pPr marL="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 );</a:t>
            </a:r>
            <a:endParaRPr sz="2200">
              <a:solidFill>
                <a:srgbClr val="434343"/>
              </a:solidFill>
              <a:latin typeface="Open Sans"/>
              <a:ea typeface="Open Sans"/>
              <a:cs typeface="Open Sans"/>
              <a:sym typeface="Open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29"/>
        <p:cNvGrpSpPr/>
        <p:nvPr/>
      </p:nvGrpSpPr>
      <p:grpSpPr>
        <a:xfrm>
          <a:off x="0" y="0"/>
          <a:ext cx="0" cy="0"/>
          <a:chOff x="0" y="0"/>
          <a:chExt cx="0" cy="0"/>
        </a:xfrm>
      </p:grpSpPr>
      <p:sp>
        <p:nvSpPr>
          <p:cNvPr id="1030" name="Google Shape;1030;g5e228f02c4_3_782"/>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Setting State Using Props</a:t>
            </a:r>
            <a:endParaRPr/>
          </a:p>
        </p:txBody>
      </p:sp>
      <p:pic>
        <p:nvPicPr>
          <p:cNvPr id="1031" name="Google Shape;1031;g5e228f02c4_3_782"/>
          <p:cNvPicPr preferRelativeResize="0"/>
          <p:nvPr/>
        </p:nvPicPr>
        <p:blipFill rotWithShape="1">
          <a:blip r:embed="rId3">
            <a:alphaModFix/>
          </a:blip>
          <a:srcRect/>
          <a:stretch/>
        </p:blipFill>
        <p:spPr>
          <a:xfrm>
            <a:off x="4807025" y="760650"/>
            <a:ext cx="6588101" cy="365750"/>
          </a:xfrm>
          <a:prstGeom prst="rect">
            <a:avLst/>
          </a:prstGeom>
          <a:noFill/>
          <a:ln>
            <a:noFill/>
          </a:ln>
        </p:spPr>
      </p:pic>
      <p:sp>
        <p:nvSpPr>
          <p:cNvPr id="1032" name="Google Shape;1032;g5e228f02c4_3_782"/>
          <p:cNvSpPr txBox="1"/>
          <p:nvPr/>
        </p:nvSpPr>
        <p:spPr>
          <a:xfrm>
            <a:off x="2440550" y="2342300"/>
            <a:ext cx="10365600" cy="65583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class User extends React.Component {</a:t>
            </a:r>
            <a:endParaRPr sz="2200">
              <a:solidFill>
                <a:srgbClr val="434343"/>
              </a:solidFill>
              <a:latin typeface="Open Sans"/>
              <a:ea typeface="Open Sans"/>
              <a:cs typeface="Open Sans"/>
              <a:sym typeface="Open Sans"/>
            </a:endParaRPr>
          </a:p>
          <a:p>
            <a:pPr marL="0" lvl="0" indent="45720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constructor(props) {</a:t>
            </a:r>
            <a:endParaRPr sz="2200">
              <a:solidFill>
                <a:srgbClr val="434343"/>
              </a:solidFill>
              <a:latin typeface="Open Sans"/>
              <a:ea typeface="Open Sans"/>
              <a:cs typeface="Open Sans"/>
              <a:sym typeface="Open Sans"/>
            </a:endParaRPr>
          </a:p>
          <a:p>
            <a:pPr marL="457200" lvl="0" indent="45720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super(props);</a:t>
            </a:r>
            <a:endParaRPr sz="2200">
              <a:solidFill>
                <a:srgbClr val="434343"/>
              </a:solidFill>
              <a:latin typeface="Open Sans"/>
              <a:ea typeface="Open Sans"/>
              <a:cs typeface="Open Sans"/>
              <a:sym typeface="Open Sans"/>
            </a:endParaRPr>
          </a:p>
          <a:p>
            <a:pPr marL="457200" lvl="0" indent="45720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this.state = {</a:t>
            </a:r>
            <a:endParaRPr sz="2200">
              <a:solidFill>
                <a:srgbClr val="434343"/>
              </a:solidFill>
              <a:latin typeface="Open Sans"/>
              <a:ea typeface="Open Sans"/>
              <a:cs typeface="Open Sans"/>
              <a:sym typeface="Open Sans"/>
            </a:endParaRPr>
          </a:p>
          <a:p>
            <a:pPr marL="914400" lvl="0" indent="45720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username: 'Steve'</a:t>
            </a:r>
            <a:endParaRPr sz="2200">
              <a:solidFill>
                <a:srgbClr val="434343"/>
              </a:solidFill>
              <a:latin typeface="Open Sans"/>
              <a:ea typeface="Open Sans"/>
              <a:cs typeface="Open Sans"/>
              <a:sym typeface="Open Sans"/>
            </a:endParaRPr>
          </a:p>
          <a:p>
            <a:pPr marL="457200" lvl="0" indent="45720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a:p>
            <a:pPr marL="0" lvl="0" indent="457200" algn="l" rtl="0">
              <a:lnSpc>
                <a:spcPct val="100000"/>
              </a:lnSpc>
              <a:spcBef>
                <a:spcPts val="0"/>
              </a:spcBef>
              <a:spcAft>
                <a:spcPts val="0"/>
              </a:spcAft>
              <a:buNone/>
            </a:pP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a:p>
            <a:pPr marL="0" lvl="0" indent="457200" algn="l" rtl="0">
              <a:lnSpc>
                <a:spcPct val="100000"/>
              </a:lnSpc>
              <a:spcBef>
                <a:spcPts val="0"/>
              </a:spcBef>
              <a:spcAft>
                <a:spcPts val="0"/>
              </a:spcAft>
              <a:buClr>
                <a:schemeClr val="dk1"/>
              </a:buClr>
              <a:buSzPts val="1100"/>
              <a:buFont typeface="Arial"/>
              <a:buNone/>
            </a:pPr>
            <a:endParaRPr sz="2200">
              <a:solidFill>
                <a:srgbClr val="434343"/>
              </a:solidFill>
              <a:latin typeface="Open Sans"/>
              <a:ea typeface="Open Sans"/>
              <a:cs typeface="Open Sans"/>
              <a:sym typeface="Open Sans"/>
            </a:endParaRPr>
          </a:p>
          <a:p>
            <a:pPr marL="0" lvl="0" indent="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render() {</a:t>
            </a:r>
            <a:endParaRPr sz="2200">
              <a:solidFill>
                <a:srgbClr val="434343"/>
              </a:solidFill>
              <a:latin typeface="Open Sans"/>
              <a:ea typeface="Open Sans"/>
              <a:cs typeface="Open Sans"/>
              <a:sym typeface="Open Sans"/>
            </a:endParaRPr>
          </a:p>
          <a:p>
            <a:pPr marL="0" lvl="0" indent="45720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return (</a:t>
            </a:r>
            <a:endParaRPr sz="2200">
              <a:solidFill>
                <a:srgbClr val="434343"/>
              </a:solidFill>
              <a:latin typeface="Open Sans"/>
              <a:ea typeface="Open Sans"/>
              <a:cs typeface="Open Sans"/>
              <a:sym typeface="Open Sans"/>
            </a:endParaRPr>
          </a:p>
          <a:p>
            <a:pPr marL="457200" lvl="0" indent="45720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&lt;div&gt;Username: {this.state.username}&lt;/div&gt;</a:t>
            </a:r>
            <a:endParaRPr sz="2200">
              <a:solidFill>
                <a:srgbClr val="434343"/>
              </a:solidFill>
              <a:latin typeface="Open Sans"/>
              <a:ea typeface="Open Sans"/>
              <a:cs typeface="Open Sans"/>
              <a:sym typeface="Open Sans"/>
            </a:endParaRPr>
          </a:p>
          <a:p>
            <a:pPr marL="457200" lvl="0" indent="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a:p>
            <a:pPr marL="0" lvl="0" indent="45720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a:p>
            <a:pPr marL="0" lvl="0" indent="0" algn="l" rtl="0">
              <a:lnSpc>
                <a:spcPct val="100000"/>
              </a:lnSpc>
              <a:spcBef>
                <a:spcPts val="0"/>
              </a:spcBef>
              <a:spcAft>
                <a:spcPts val="0"/>
              </a:spcAft>
              <a:buNone/>
            </a:pP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a:p>
            <a:pPr marL="0" lvl="0" indent="0" algn="l" rtl="0">
              <a:lnSpc>
                <a:spcPct val="100000"/>
              </a:lnSpc>
              <a:spcBef>
                <a:spcPts val="0"/>
              </a:spcBef>
              <a:spcAft>
                <a:spcPts val="0"/>
              </a:spcAft>
              <a:buClr>
                <a:schemeClr val="dk1"/>
              </a:buClr>
              <a:buSzPts val="1100"/>
              <a:buFont typeface="Arial"/>
              <a:buNone/>
            </a:pPr>
            <a:endParaRPr sz="2200">
              <a:solidFill>
                <a:srgbClr val="434343"/>
              </a:solidFill>
              <a:latin typeface="Open Sans"/>
              <a:ea typeface="Open Sans"/>
              <a:cs typeface="Open Sans"/>
              <a:sym typeface="Open Sans"/>
            </a:endParaRPr>
          </a:p>
          <a:p>
            <a:pPr marL="0" lvl="0" indent="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ReactDOM.render(</a:t>
            </a:r>
            <a:endParaRPr sz="2200">
              <a:solidFill>
                <a:srgbClr val="434343"/>
              </a:solidFill>
              <a:latin typeface="Open Sans"/>
              <a:ea typeface="Open Sans"/>
              <a:cs typeface="Open Sans"/>
              <a:sym typeface="Open Sans"/>
            </a:endParaRPr>
          </a:p>
          <a:p>
            <a:pPr marL="0" lvl="0" indent="45720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&lt;User /&gt;,</a:t>
            </a:r>
            <a:endParaRPr sz="2200">
              <a:solidFill>
                <a:srgbClr val="434343"/>
              </a:solidFill>
              <a:latin typeface="Open Sans"/>
              <a:ea typeface="Open Sans"/>
              <a:cs typeface="Open Sans"/>
              <a:sym typeface="Open Sans"/>
            </a:endParaRPr>
          </a:p>
          <a:p>
            <a:pPr marL="0" lvl="0" indent="45720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document.getElementById('root')</a:t>
            </a:r>
            <a:endParaRPr sz="2200">
              <a:solidFill>
                <a:srgbClr val="434343"/>
              </a:solidFill>
              <a:latin typeface="Open Sans"/>
              <a:ea typeface="Open Sans"/>
              <a:cs typeface="Open Sans"/>
              <a:sym typeface="Open Sans"/>
            </a:endParaRPr>
          </a:p>
          <a:p>
            <a:pPr marL="0" lvl="0" indent="0" algn="l" rtl="0">
              <a:lnSpc>
                <a:spcPct val="100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p:txBody>
      </p:sp>
      <p:sp>
        <p:nvSpPr>
          <p:cNvPr id="1033" name="Google Shape;1033;g5e228f02c4_3_782"/>
          <p:cNvSpPr txBox="1"/>
          <p:nvPr/>
        </p:nvSpPr>
        <p:spPr>
          <a:xfrm>
            <a:off x="605275" y="1145775"/>
            <a:ext cx="15148800" cy="11238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Clr>
                <a:srgbClr val="434343"/>
              </a:buClr>
              <a:buSzPts val="2200"/>
              <a:buFont typeface="Open Sans"/>
              <a:buChar char="●"/>
            </a:pPr>
            <a:r>
              <a:rPr lang="en-US" sz="2200">
                <a:solidFill>
                  <a:srgbClr val="434343"/>
                </a:solidFill>
                <a:highlight>
                  <a:srgbClr val="FFFFFF"/>
                </a:highlight>
                <a:latin typeface="Open Sans"/>
                <a:ea typeface="Open Sans"/>
                <a:cs typeface="Open Sans"/>
                <a:sym typeface="Open Sans"/>
              </a:rPr>
              <a:t>Props can be used to set the internal state based on a prop value in the constructor.</a:t>
            </a:r>
            <a:endParaRPr sz="2200">
              <a:solidFill>
                <a:srgbClr val="434343"/>
              </a:solidFill>
              <a:highlight>
                <a:srgbClr val="FFFFFF"/>
              </a:highlight>
              <a:latin typeface="Open Sans"/>
              <a:ea typeface="Open Sans"/>
              <a:cs typeface="Open Sans"/>
              <a:sym typeface="Open Sans"/>
            </a:endParaRPr>
          </a:p>
          <a:p>
            <a:pPr marL="457200" lvl="0" indent="-368300" algn="l" rtl="0">
              <a:spcBef>
                <a:spcPts val="0"/>
              </a:spcBef>
              <a:spcAft>
                <a:spcPts val="0"/>
              </a:spcAft>
              <a:buClr>
                <a:srgbClr val="434343"/>
              </a:buClr>
              <a:buSzPts val="2200"/>
              <a:buFont typeface="Open Sans"/>
              <a:buChar char="●"/>
            </a:pPr>
            <a:r>
              <a:rPr lang="en-US" sz="2200">
                <a:solidFill>
                  <a:srgbClr val="434343"/>
                </a:solidFill>
                <a:highlight>
                  <a:srgbClr val="FFFFFF"/>
                </a:highlight>
                <a:latin typeface="Open Sans"/>
                <a:ea typeface="Open Sans"/>
                <a:cs typeface="Open Sans"/>
                <a:sym typeface="Open Sans"/>
              </a:rPr>
              <a:t>Here, the Component </a:t>
            </a:r>
            <a:r>
              <a:rPr lang="en-US" sz="2200">
                <a:solidFill>
                  <a:srgbClr val="434343"/>
                </a:solidFill>
                <a:highlight>
                  <a:schemeClr val="lt1"/>
                </a:highlight>
                <a:latin typeface="Open Sans"/>
                <a:ea typeface="Open Sans"/>
                <a:cs typeface="Open Sans"/>
                <a:sym typeface="Open Sans"/>
              </a:rPr>
              <a:t>class </a:t>
            </a:r>
            <a:r>
              <a:rPr lang="en-US" sz="2200">
                <a:solidFill>
                  <a:srgbClr val="434343"/>
                </a:solidFill>
                <a:highlight>
                  <a:srgbClr val="FFFFFF"/>
                </a:highlight>
                <a:latin typeface="Open Sans"/>
                <a:ea typeface="Open Sans"/>
                <a:cs typeface="Open Sans"/>
                <a:sym typeface="Open Sans"/>
              </a:rPr>
              <a:t>calls the base constructor with props as we want to access </a:t>
            </a:r>
            <a:r>
              <a:rPr lang="en-US" sz="2200" b="1">
                <a:solidFill>
                  <a:srgbClr val="434343"/>
                </a:solidFill>
                <a:highlight>
                  <a:srgbClr val="FFFFFF"/>
                </a:highlight>
                <a:latin typeface="Open Sans"/>
                <a:ea typeface="Open Sans"/>
                <a:cs typeface="Open Sans"/>
                <a:sym typeface="Open Sans"/>
              </a:rPr>
              <a:t>this.state</a:t>
            </a:r>
            <a:r>
              <a:rPr lang="en-US" sz="2200">
                <a:solidFill>
                  <a:srgbClr val="434343"/>
                </a:solidFill>
                <a:highlight>
                  <a:srgbClr val="FFFFFF"/>
                </a:highlight>
                <a:latin typeface="Open Sans"/>
                <a:ea typeface="Open Sans"/>
                <a:cs typeface="Open Sans"/>
                <a:sym typeface="Open Sans"/>
              </a:rPr>
              <a:t> in the constructor.</a:t>
            </a:r>
            <a:endParaRPr sz="2200">
              <a:solidFill>
                <a:srgbClr val="434343"/>
              </a:solidFill>
              <a:highlight>
                <a:srgbClr val="FFFFFF"/>
              </a:highlight>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pic>
        <p:nvPicPr>
          <p:cNvPr id="769" name="Google Shape;769;p6"/>
          <p:cNvPicPr preferRelativeResize="0"/>
          <p:nvPr/>
        </p:nvPicPr>
        <p:blipFill rotWithShape="1">
          <a:blip r:embed="rId3">
            <a:alphaModFix/>
          </a:blip>
          <a:srcRect/>
          <a:stretch/>
        </p:blipFill>
        <p:spPr>
          <a:xfrm>
            <a:off x="947544" y="2478698"/>
            <a:ext cx="457200" cy="457200"/>
          </a:xfrm>
          <a:prstGeom prst="rect">
            <a:avLst/>
          </a:prstGeom>
          <a:noFill/>
          <a:ln>
            <a:noFill/>
          </a:ln>
        </p:spPr>
      </p:pic>
      <p:pic>
        <p:nvPicPr>
          <p:cNvPr id="770" name="Google Shape;770;p6"/>
          <p:cNvPicPr preferRelativeResize="0"/>
          <p:nvPr/>
        </p:nvPicPr>
        <p:blipFill rotWithShape="1">
          <a:blip r:embed="rId3">
            <a:alphaModFix/>
          </a:blip>
          <a:srcRect/>
          <a:stretch/>
        </p:blipFill>
        <p:spPr>
          <a:xfrm>
            <a:off x="947543" y="3669277"/>
            <a:ext cx="457200" cy="457200"/>
          </a:xfrm>
          <a:prstGeom prst="rect">
            <a:avLst/>
          </a:prstGeom>
          <a:noFill/>
          <a:ln>
            <a:noFill/>
          </a:ln>
        </p:spPr>
      </p:pic>
      <p:pic>
        <p:nvPicPr>
          <p:cNvPr id="771" name="Google Shape;771;p6"/>
          <p:cNvPicPr preferRelativeResize="0"/>
          <p:nvPr/>
        </p:nvPicPr>
        <p:blipFill rotWithShape="1">
          <a:blip r:embed="rId3">
            <a:alphaModFix/>
          </a:blip>
          <a:srcRect/>
          <a:stretch/>
        </p:blipFill>
        <p:spPr>
          <a:xfrm>
            <a:off x="947542" y="4861974"/>
            <a:ext cx="457200" cy="457200"/>
          </a:xfrm>
          <a:prstGeom prst="rect">
            <a:avLst/>
          </a:prstGeom>
          <a:noFill/>
          <a:ln>
            <a:noFill/>
          </a:ln>
        </p:spPr>
      </p:pic>
      <p:pic>
        <p:nvPicPr>
          <p:cNvPr id="772" name="Google Shape;772;p6"/>
          <p:cNvPicPr preferRelativeResize="0"/>
          <p:nvPr/>
        </p:nvPicPr>
        <p:blipFill rotWithShape="1">
          <a:blip r:embed="rId3">
            <a:alphaModFix/>
          </a:blip>
          <a:srcRect/>
          <a:stretch/>
        </p:blipFill>
        <p:spPr>
          <a:xfrm>
            <a:off x="947541" y="6055758"/>
            <a:ext cx="457200" cy="457200"/>
          </a:xfrm>
          <a:prstGeom prst="rect">
            <a:avLst/>
          </a:prstGeom>
          <a:noFill/>
          <a:ln>
            <a:noFill/>
          </a:ln>
        </p:spPr>
      </p:pic>
      <p:sp>
        <p:nvSpPr>
          <p:cNvPr id="773" name="Google Shape;773;p6"/>
          <p:cNvSpPr txBox="1">
            <a:spLocks noGrp="1"/>
          </p:cNvSpPr>
          <p:nvPr>
            <p:ph type="body" idx="1"/>
          </p:nvPr>
        </p:nvSpPr>
        <p:spPr>
          <a:xfrm>
            <a:off x="1699260" y="2432978"/>
            <a:ext cx="8229600" cy="5487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1000"/>
              </a:spcBef>
              <a:spcAft>
                <a:spcPts val="0"/>
              </a:spcAft>
              <a:buSzPts val="2800"/>
              <a:buFont typeface="Arial"/>
              <a:buNone/>
            </a:pPr>
            <a:r>
              <a:rPr lang="en-US"/>
              <a:t>Explain the working and advantages of React</a:t>
            </a:r>
            <a:endParaRPr/>
          </a:p>
          <a:p>
            <a:pPr marL="0" lvl="0" indent="0" algn="l" rtl="0">
              <a:lnSpc>
                <a:spcPct val="100000"/>
              </a:lnSpc>
              <a:spcBef>
                <a:spcPts val="1000"/>
              </a:spcBef>
              <a:spcAft>
                <a:spcPts val="0"/>
              </a:spcAft>
              <a:buSzPts val="2800"/>
              <a:buFont typeface="Arial"/>
              <a:buNone/>
            </a:pPr>
            <a:endParaRPr/>
          </a:p>
        </p:txBody>
      </p:sp>
      <p:sp>
        <p:nvSpPr>
          <p:cNvPr id="774" name="Google Shape;774;p6"/>
          <p:cNvSpPr txBox="1">
            <a:spLocks noGrp="1"/>
          </p:cNvSpPr>
          <p:nvPr>
            <p:ph type="body" idx="2"/>
          </p:nvPr>
        </p:nvSpPr>
        <p:spPr>
          <a:xfrm>
            <a:off x="1699260" y="3606321"/>
            <a:ext cx="8229600" cy="548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Learn how to render UIs</a:t>
            </a:r>
            <a:endParaRPr/>
          </a:p>
          <a:p>
            <a:pPr marL="0" lvl="0" indent="0" algn="l" rtl="0">
              <a:lnSpc>
                <a:spcPct val="90000"/>
              </a:lnSpc>
              <a:spcBef>
                <a:spcPts val="1000"/>
              </a:spcBef>
              <a:spcAft>
                <a:spcPts val="0"/>
              </a:spcAft>
              <a:buClr>
                <a:schemeClr val="dk1"/>
              </a:buClr>
              <a:buSzPts val="1100"/>
              <a:buFont typeface="Arial"/>
              <a:buNone/>
            </a:pPr>
            <a:endParaRPr/>
          </a:p>
          <a:p>
            <a:pPr marL="0" lvl="0" indent="0" algn="l" rtl="0">
              <a:lnSpc>
                <a:spcPct val="90000"/>
              </a:lnSpc>
              <a:spcBef>
                <a:spcPts val="1000"/>
              </a:spcBef>
              <a:spcAft>
                <a:spcPts val="0"/>
              </a:spcAft>
              <a:buSzPts val="2800"/>
              <a:buNone/>
            </a:pPr>
            <a:endParaRPr/>
          </a:p>
        </p:txBody>
      </p:sp>
      <p:sp>
        <p:nvSpPr>
          <p:cNvPr id="775" name="Google Shape;775;p6"/>
          <p:cNvSpPr txBox="1">
            <a:spLocks noGrp="1"/>
          </p:cNvSpPr>
          <p:nvPr>
            <p:ph type="body" idx="3"/>
          </p:nvPr>
        </p:nvSpPr>
        <p:spPr>
          <a:xfrm>
            <a:off x="1699260" y="4779664"/>
            <a:ext cx="8229600" cy="548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SzPts val="2800"/>
              <a:buNone/>
            </a:pPr>
            <a:r>
              <a:rPr lang="en-US"/>
              <a:t>Illustrate Components and their lifecycle</a:t>
            </a:r>
            <a:endParaRPr/>
          </a:p>
        </p:txBody>
      </p:sp>
      <p:sp>
        <p:nvSpPr>
          <p:cNvPr id="776" name="Google Shape;776;p6"/>
          <p:cNvSpPr txBox="1">
            <a:spLocks noGrp="1"/>
          </p:cNvSpPr>
          <p:nvPr>
            <p:ph type="body" idx="4"/>
          </p:nvPr>
        </p:nvSpPr>
        <p:spPr>
          <a:xfrm>
            <a:off x="1699260" y="5953007"/>
            <a:ext cx="8229600" cy="548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Build forms and Components</a:t>
            </a:r>
            <a:endParaRPr/>
          </a:p>
          <a:p>
            <a:pPr marL="0" lvl="0" indent="0" algn="l" rtl="0">
              <a:lnSpc>
                <a:spcPct val="90000"/>
              </a:lnSpc>
              <a:spcBef>
                <a:spcPts val="1000"/>
              </a:spcBef>
              <a:spcAft>
                <a:spcPts val="0"/>
              </a:spcAft>
              <a:buSzPts val="2800"/>
              <a:buNone/>
            </a:pPr>
            <a:endParaRPr/>
          </a:p>
        </p:txBody>
      </p:sp>
      <p:pic>
        <p:nvPicPr>
          <p:cNvPr id="777" name="Google Shape;777;p6"/>
          <p:cNvPicPr preferRelativeResize="0"/>
          <p:nvPr/>
        </p:nvPicPr>
        <p:blipFill rotWithShape="1">
          <a:blip r:embed="rId3">
            <a:alphaModFix/>
          </a:blip>
          <a:srcRect/>
          <a:stretch/>
        </p:blipFill>
        <p:spPr>
          <a:xfrm>
            <a:off x="947541" y="7067483"/>
            <a:ext cx="457200" cy="457200"/>
          </a:xfrm>
          <a:prstGeom prst="rect">
            <a:avLst/>
          </a:prstGeom>
          <a:noFill/>
          <a:ln>
            <a:noFill/>
          </a:ln>
        </p:spPr>
      </p:pic>
      <p:sp>
        <p:nvSpPr>
          <p:cNvPr id="778" name="Google Shape;778;p6"/>
          <p:cNvSpPr txBox="1">
            <a:spLocks noGrp="1"/>
          </p:cNvSpPr>
          <p:nvPr>
            <p:ph type="body" idx="4"/>
          </p:nvPr>
        </p:nvSpPr>
        <p:spPr>
          <a:xfrm>
            <a:off x="1699260" y="6964732"/>
            <a:ext cx="8229600" cy="548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Implement interaction between Components and the React Router</a:t>
            </a:r>
            <a:endParaRPr/>
          </a:p>
          <a:p>
            <a:pPr marL="0" lvl="0" indent="0" algn="l" rtl="0">
              <a:lnSpc>
                <a:spcPct val="90000"/>
              </a:lnSpc>
              <a:spcBef>
                <a:spcPts val="1000"/>
              </a:spcBef>
              <a:spcAft>
                <a:spcPts val="0"/>
              </a:spcAft>
              <a:buSzPts val="2800"/>
              <a:buNone/>
            </a:pPr>
            <a:endParaRPr/>
          </a:p>
        </p:txBody>
      </p:sp>
      <p:sp>
        <p:nvSpPr>
          <p:cNvPr id="779" name="Google Shape;779;p6"/>
          <p:cNvSpPr txBox="1"/>
          <p:nvPr/>
        </p:nvSpPr>
        <p:spPr>
          <a:xfrm>
            <a:off x="757852" y="1662519"/>
            <a:ext cx="8229600" cy="548700"/>
          </a:xfrm>
          <a:prstGeom prst="rect">
            <a:avLst/>
          </a:prstGeom>
          <a:noFill/>
          <a:ln>
            <a:noFill/>
          </a:ln>
        </p:spPr>
        <p:txBody>
          <a:bodyPr spcFirstLastPara="1" wrap="square" lIns="91425" tIns="0" rIns="91425" bIns="0" anchor="t" anchorCtr="0">
            <a:noAutofit/>
          </a:bodyPr>
          <a:lstStyle/>
          <a:p>
            <a:pPr marL="0" marR="0" lvl="0" indent="0" algn="l" rtl="0">
              <a:lnSpc>
                <a:spcPct val="100000"/>
              </a:lnSpc>
              <a:spcBef>
                <a:spcPts val="1000"/>
              </a:spcBef>
              <a:spcAft>
                <a:spcPts val="0"/>
              </a:spcAft>
              <a:buClr>
                <a:srgbClr val="000000"/>
              </a:buClr>
              <a:buSzPts val="2800"/>
              <a:buFont typeface="Arial"/>
              <a:buNone/>
            </a:pPr>
            <a:r>
              <a:rPr lang="en-US" sz="2200" b="0" i="0" u="none" strike="noStrike" cap="none">
                <a:solidFill>
                  <a:srgbClr val="3F3F3F"/>
                </a:solidFill>
                <a:latin typeface="Open Sans"/>
                <a:ea typeface="Open Sans"/>
                <a:cs typeface="Open Sans"/>
                <a:sym typeface="Open Sans"/>
              </a:rPr>
              <a:t>By the end of this lesson, you will be able to:</a:t>
            </a:r>
            <a:endParaRPr/>
          </a:p>
          <a:p>
            <a:pPr marL="0" marR="0" lvl="0" indent="0" algn="l" rtl="0">
              <a:lnSpc>
                <a:spcPct val="100000"/>
              </a:lnSpc>
              <a:spcBef>
                <a:spcPts val="1000"/>
              </a:spcBef>
              <a:spcAft>
                <a:spcPts val="0"/>
              </a:spcAft>
              <a:buClr>
                <a:srgbClr val="000000"/>
              </a:buClr>
              <a:buSzPts val="2800"/>
              <a:buFont typeface="Arial"/>
              <a:buNone/>
            </a:pPr>
            <a:endParaRPr sz="2200" b="0" i="0" u="none" strike="noStrike" cap="none">
              <a:solidFill>
                <a:srgbClr val="3F3F3F"/>
              </a:solidFill>
              <a:latin typeface="Open Sans"/>
              <a:ea typeface="Open Sans"/>
              <a:cs typeface="Open Sans"/>
              <a:sym typeface="Open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38"/>
        <p:cNvGrpSpPr/>
        <p:nvPr/>
      </p:nvGrpSpPr>
      <p:grpSpPr>
        <a:xfrm>
          <a:off x="0" y="0"/>
          <a:ext cx="0" cy="0"/>
          <a:chOff x="0" y="0"/>
          <a:chExt cx="0" cy="0"/>
        </a:xfrm>
      </p:grpSpPr>
      <p:sp>
        <p:nvSpPr>
          <p:cNvPr id="1039" name="Google Shape;1039;g5e228f02c4_3_801"/>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Updating State</a:t>
            </a:r>
            <a:endParaRPr/>
          </a:p>
        </p:txBody>
      </p:sp>
      <p:pic>
        <p:nvPicPr>
          <p:cNvPr id="1040" name="Google Shape;1040;g5e228f02c4_3_801"/>
          <p:cNvPicPr preferRelativeResize="0"/>
          <p:nvPr/>
        </p:nvPicPr>
        <p:blipFill rotWithShape="1">
          <a:blip r:embed="rId3">
            <a:alphaModFix/>
          </a:blip>
          <a:srcRect/>
          <a:stretch/>
        </p:blipFill>
        <p:spPr>
          <a:xfrm>
            <a:off x="6279625" y="760650"/>
            <a:ext cx="3767749" cy="365750"/>
          </a:xfrm>
          <a:prstGeom prst="rect">
            <a:avLst/>
          </a:prstGeom>
          <a:noFill/>
          <a:ln>
            <a:noFill/>
          </a:ln>
        </p:spPr>
      </p:pic>
      <p:sp>
        <p:nvSpPr>
          <p:cNvPr id="1041" name="Google Shape;1041;g5e228f02c4_3_801"/>
          <p:cNvSpPr txBox="1"/>
          <p:nvPr/>
        </p:nvSpPr>
        <p:spPr>
          <a:xfrm>
            <a:off x="1772425" y="1934325"/>
            <a:ext cx="11304300" cy="2436900"/>
          </a:xfrm>
          <a:prstGeom prst="rect">
            <a:avLst/>
          </a:prstGeom>
          <a:noFill/>
          <a:ln>
            <a:noFill/>
          </a:ln>
        </p:spPr>
        <p:txBody>
          <a:bodyPr spcFirstLastPara="1" wrap="square" lIns="91425" tIns="91425" rIns="91425" bIns="91425" anchor="t" anchorCtr="0">
            <a:noAutofit/>
          </a:bodyPr>
          <a:lstStyle/>
          <a:p>
            <a:pPr marL="457200" lvl="0" indent="-368300" algn="l" rtl="0">
              <a:lnSpc>
                <a:spcPct val="115000"/>
              </a:lnSpc>
              <a:spcBef>
                <a:spcPts val="0"/>
              </a:spcBef>
              <a:spcAft>
                <a:spcPts val="0"/>
              </a:spcAft>
              <a:buSzPts val="2200"/>
              <a:buFont typeface="Open Sans"/>
              <a:buChar char="●"/>
            </a:pPr>
            <a:r>
              <a:rPr lang="en-US" sz="2200">
                <a:latin typeface="Open Sans"/>
                <a:ea typeface="Open Sans"/>
                <a:cs typeface="Open Sans"/>
                <a:sym typeface="Open Sans"/>
              </a:rPr>
              <a:t>Components can update their state using the </a:t>
            </a:r>
            <a:r>
              <a:rPr lang="en-US" sz="2200" i="1">
                <a:latin typeface="Open Sans"/>
                <a:ea typeface="Open Sans"/>
                <a:cs typeface="Open Sans"/>
                <a:sym typeface="Open Sans"/>
              </a:rPr>
              <a:t>this.setState() </a:t>
            </a:r>
            <a:r>
              <a:rPr lang="en-US" sz="2200">
                <a:latin typeface="Open Sans"/>
                <a:ea typeface="Open Sans"/>
                <a:cs typeface="Open Sans"/>
                <a:sym typeface="Open Sans"/>
              </a:rPr>
              <a:t>method.</a:t>
            </a:r>
            <a:endParaRPr sz="2200">
              <a:latin typeface="Open Sans"/>
              <a:ea typeface="Open Sans"/>
              <a:cs typeface="Open Sans"/>
              <a:sym typeface="Open Sans"/>
            </a:endParaRPr>
          </a:p>
          <a:p>
            <a:pPr marL="457200" lvl="0" indent="-368300" algn="l" rtl="0">
              <a:lnSpc>
                <a:spcPct val="115000"/>
              </a:lnSpc>
              <a:spcBef>
                <a:spcPts val="0"/>
              </a:spcBef>
              <a:spcAft>
                <a:spcPts val="0"/>
              </a:spcAft>
              <a:buSzPts val="2200"/>
              <a:buFont typeface="Open Sans"/>
              <a:buChar char="●"/>
            </a:pPr>
            <a:r>
              <a:rPr lang="en-US" sz="2200">
                <a:latin typeface="Open Sans"/>
                <a:ea typeface="Open Sans"/>
                <a:cs typeface="Open Sans"/>
                <a:sym typeface="Open Sans"/>
              </a:rPr>
              <a:t>Whenever setState() is called, React rerenders the entire app and updates the UI.</a:t>
            </a:r>
            <a:endParaRPr sz="2200">
              <a:latin typeface="Open Sans"/>
              <a:ea typeface="Open Sans"/>
              <a:cs typeface="Open Sans"/>
              <a:sym typeface="Open Sans"/>
            </a:endParaRPr>
          </a:p>
          <a:p>
            <a:pPr marL="457200" lvl="0" indent="-368300" algn="l" rtl="0">
              <a:lnSpc>
                <a:spcPct val="115000"/>
              </a:lnSpc>
              <a:spcBef>
                <a:spcPts val="0"/>
              </a:spcBef>
              <a:spcAft>
                <a:spcPts val="0"/>
              </a:spcAft>
              <a:buSzPts val="2200"/>
              <a:buFont typeface="Open Sans"/>
              <a:buChar char="●"/>
            </a:pPr>
            <a:r>
              <a:rPr lang="en-US" sz="2200">
                <a:latin typeface="Open Sans"/>
                <a:ea typeface="Open Sans"/>
                <a:cs typeface="Open Sans"/>
                <a:sym typeface="Open Sans"/>
              </a:rPr>
              <a:t>The Component’s UI is a function of the Component state as indicated below.</a:t>
            </a:r>
            <a:endParaRPr sz="2200">
              <a:latin typeface="Open Sans"/>
              <a:ea typeface="Open Sans"/>
              <a:cs typeface="Open Sans"/>
              <a:sym typeface="Open Sans"/>
            </a:endParaRPr>
          </a:p>
        </p:txBody>
      </p:sp>
      <p:sp>
        <p:nvSpPr>
          <p:cNvPr id="1042" name="Google Shape;1042;g5e228f02c4_3_801"/>
          <p:cNvSpPr txBox="1"/>
          <p:nvPr/>
        </p:nvSpPr>
        <p:spPr>
          <a:xfrm>
            <a:off x="4898575" y="3808325"/>
            <a:ext cx="4295700" cy="1256100"/>
          </a:xfrm>
          <a:prstGeom prst="rect">
            <a:avLst/>
          </a:prstGeom>
          <a:solidFill>
            <a:srgbClr val="D9D2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000">
                <a:latin typeface="Open Sans"/>
                <a:ea typeface="Open Sans"/>
                <a:cs typeface="Open Sans"/>
                <a:sym typeface="Open Sans"/>
              </a:rPr>
              <a:t>UI = fn(state)</a:t>
            </a:r>
            <a:endParaRPr sz="3000">
              <a:latin typeface="Open Sans"/>
              <a:ea typeface="Open Sans"/>
              <a:cs typeface="Open Sans"/>
              <a:sym typeface="Open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47"/>
        <p:cNvGrpSpPr/>
        <p:nvPr/>
      </p:nvGrpSpPr>
      <p:grpSpPr>
        <a:xfrm>
          <a:off x="0" y="0"/>
          <a:ext cx="0" cy="0"/>
          <a:chOff x="0" y="0"/>
          <a:chExt cx="0" cy="0"/>
        </a:xfrm>
      </p:grpSpPr>
      <p:sp>
        <p:nvSpPr>
          <p:cNvPr id="1048" name="Google Shape;1048;g5e228f02c4_3_828"/>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Updating State</a:t>
            </a:r>
            <a:endParaRPr/>
          </a:p>
        </p:txBody>
      </p:sp>
      <p:pic>
        <p:nvPicPr>
          <p:cNvPr id="1049" name="Google Shape;1049;g5e228f02c4_3_828"/>
          <p:cNvPicPr preferRelativeResize="0"/>
          <p:nvPr/>
        </p:nvPicPr>
        <p:blipFill rotWithShape="1">
          <a:blip r:embed="rId3">
            <a:alphaModFix/>
          </a:blip>
          <a:srcRect/>
          <a:stretch/>
        </p:blipFill>
        <p:spPr>
          <a:xfrm>
            <a:off x="6199750" y="760650"/>
            <a:ext cx="3858200" cy="365750"/>
          </a:xfrm>
          <a:prstGeom prst="rect">
            <a:avLst/>
          </a:prstGeom>
          <a:noFill/>
          <a:ln>
            <a:noFill/>
          </a:ln>
        </p:spPr>
      </p:pic>
      <p:sp>
        <p:nvSpPr>
          <p:cNvPr id="1050" name="Google Shape;1050;g5e228f02c4_3_828"/>
          <p:cNvSpPr txBox="1"/>
          <p:nvPr/>
        </p:nvSpPr>
        <p:spPr>
          <a:xfrm>
            <a:off x="1772425" y="1934325"/>
            <a:ext cx="11304300" cy="687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There are two ways to use setState() as shown in the code snippets below.</a:t>
            </a:r>
            <a:endParaRPr sz="2200">
              <a:solidFill>
                <a:srgbClr val="434343"/>
              </a:solidFill>
              <a:latin typeface="Open Sans"/>
              <a:ea typeface="Open Sans"/>
              <a:cs typeface="Open Sans"/>
              <a:sym typeface="Open Sans"/>
            </a:endParaRPr>
          </a:p>
        </p:txBody>
      </p:sp>
      <p:sp>
        <p:nvSpPr>
          <p:cNvPr id="1051" name="Google Shape;1051;g5e228f02c4_3_828"/>
          <p:cNvSpPr txBox="1"/>
          <p:nvPr/>
        </p:nvSpPr>
        <p:spPr>
          <a:xfrm>
            <a:off x="2990725" y="2838675"/>
            <a:ext cx="8867700" cy="1959300"/>
          </a:xfrm>
          <a:prstGeom prst="rect">
            <a:avLst/>
          </a:prstGeom>
          <a:solidFill>
            <a:srgbClr val="D9D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000">
                <a:solidFill>
                  <a:srgbClr val="434343"/>
                </a:solidFill>
                <a:latin typeface="Open Sans"/>
                <a:ea typeface="Open Sans"/>
                <a:cs typeface="Open Sans"/>
                <a:sym typeface="Open Sans"/>
              </a:rPr>
              <a:t>this.setState({</a:t>
            </a:r>
            <a:endParaRPr sz="3000">
              <a:solidFill>
                <a:srgbClr val="434343"/>
              </a:solidFill>
              <a:latin typeface="Open Sans"/>
              <a:ea typeface="Open Sans"/>
              <a:cs typeface="Open Sans"/>
              <a:sym typeface="Open Sans"/>
            </a:endParaRPr>
          </a:p>
          <a:p>
            <a:pPr marL="0" lvl="0" indent="457200" algn="l" rtl="0">
              <a:spcBef>
                <a:spcPts val="0"/>
              </a:spcBef>
              <a:spcAft>
                <a:spcPts val="0"/>
              </a:spcAft>
              <a:buNone/>
            </a:pPr>
            <a:r>
              <a:rPr lang="en-US" sz="3000">
                <a:solidFill>
                  <a:srgbClr val="434343"/>
                </a:solidFill>
                <a:latin typeface="Open Sans"/>
                <a:ea typeface="Open Sans"/>
                <a:cs typeface="Open Sans"/>
                <a:sym typeface="Open Sans"/>
              </a:rPr>
              <a:t>subject: 'Hello! This is a new subject'</a:t>
            </a:r>
            <a:endParaRPr sz="3000">
              <a:solidFill>
                <a:srgbClr val="434343"/>
              </a:solidFill>
              <a:latin typeface="Open Sans"/>
              <a:ea typeface="Open Sans"/>
              <a:cs typeface="Open Sans"/>
              <a:sym typeface="Open Sans"/>
            </a:endParaRPr>
          </a:p>
          <a:p>
            <a:pPr marL="0" lvl="0" indent="0" algn="l" rtl="0">
              <a:spcBef>
                <a:spcPts val="0"/>
              </a:spcBef>
              <a:spcAft>
                <a:spcPts val="0"/>
              </a:spcAft>
              <a:buNone/>
            </a:pPr>
            <a:r>
              <a:rPr lang="en-US" sz="3000">
                <a:solidFill>
                  <a:srgbClr val="434343"/>
                </a:solidFill>
                <a:latin typeface="Open Sans"/>
                <a:ea typeface="Open Sans"/>
                <a:cs typeface="Open Sans"/>
                <a:sym typeface="Open Sans"/>
              </a:rPr>
              <a:t>})</a:t>
            </a:r>
            <a:endParaRPr sz="3000">
              <a:solidFill>
                <a:srgbClr val="434343"/>
              </a:solidFill>
              <a:latin typeface="Open Sans"/>
              <a:ea typeface="Open Sans"/>
              <a:cs typeface="Open Sans"/>
              <a:sym typeface="Open Sans"/>
            </a:endParaRPr>
          </a:p>
        </p:txBody>
      </p:sp>
      <p:sp>
        <p:nvSpPr>
          <p:cNvPr id="1052" name="Google Shape;1052;g5e228f02c4_3_828"/>
          <p:cNvSpPr txBox="1"/>
          <p:nvPr/>
        </p:nvSpPr>
        <p:spPr>
          <a:xfrm>
            <a:off x="1772425" y="5305800"/>
            <a:ext cx="13224600" cy="949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When a Component's new state depends on the previous state, we can use the functional setState().</a:t>
            </a:r>
            <a:endParaRPr sz="2200">
              <a:solidFill>
                <a:srgbClr val="434343"/>
              </a:solidFill>
              <a:latin typeface="Open Sans"/>
              <a:ea typeface="Open Sans"/>
              <a:cs typeface="Open Sans"/>
              <a:sym typeface="Open Sans"/>
            </a:endParaRPr>
          </a:p>
          <a:p>
            <a:pPr marL="0" lvl="0" indent="0" algn="l" rtl="0">
              <a:spcBef>
                <a:spcPts val="0"/>
              </a:spcBef>
              <a:spcAft>
                <a:spcPts val="0"/>
              </a:spcAft>
              <a:buNone/>
            </a:pPr>
            <a:endParaRPr sz="2200">
              <a:latin typeface="Open Sans"/>
              <a:ea typeface="Open Sans"/>
              <a:cs typeface="Open Sans"/>
              <a:sym typeface="Open Sans"/>
            </a:endParaRPr>
          </a:p>
        </p:txBody>
      </p:sp>
      <p:sp>
        <p:nvSpPr>
          <p:cNvPr id="1053" name="Google Shape;1053;g5e228f02c4_3_828"/>
          <p:cNvSpPr txBox="1"/>
          <p:nvPr/>
        </p:nvSpPr>
        <p:spPr>
          <a:xfrm>
            <a:off x="2990725" y="6510250"/>
            <a:ext cx="10750500" cy="1959300"/>
          </a:xfrm>
          <a:prstGeom prst="rect">
            <a:avLst/>
          </a:prstGeom>
          <a:solidFill>
            <a:srgbClr val="D9D2E9"/>
          </a:solidFill>
          <a:ln>
            <a:noFill/>
          </a:ln>
        </p:spPr>
        <p:txBody>
          <a:bodyPr spcFirstLastPara="1" wrap="square" lIns="91425" tIns="91425" rIns="91425" bIns="91425" anchor="ctr" anchorCtr="0">
            <a:noAutofit/>
          </a:bodyPr>
          <a:lstStyle/>
          <a:p>
            <a:pPr marL="0" lvl="0" indent="457200" algn="l" rtl="0">
              <a:spcBef>
                <a:spcPts val="0"/>
              </a:spcBef>
              <a:spcAft>
                <a:spcPts val="0"/>
              </a:spcAft>
              <a:buNone/>
            </a:pPr>
            <a:r>
              <a:rPr lang="en-US" sz="3000">
                <a:solidFill>
                  <a:srgbClr val="434343"/>
                </a:solidFill>
                <a:latin typeface="Open Sans"/>
                <a:ea typeface="Open Sans"/>
                <a:cs typeface="Open Sans"/>
                <a:sym typeface="Open Sans"/>
              </a:rPr>
              <a:t>this.setState((prevState) =&gt; ({</a:t>
            </a:r>
            <a:endParaRPr sz="3000">
              <a:solidFill>
                <a:srgbClr val="434343"/>
              </a:solidFill>
              <a:latin typeface="Open Sans"/>
              <a:ea typeface="Open Sans"/>
              <a:cs typeface="Open Sans"/>
              <a:sym typeface="Open Sans"/>
            </a:endParaRPr>
          </a:p>
          <a:p>
            <a:pPr marL="914400" lvl="0" indent="457200" algn="l" rtl="0">
              <a:spcBef>
                <a:spcPts val="0"/>
              </a:spcBef>
              <a:spcAft>
                <a:spcPts val="0"/>
              </a:spcAft>
              <a:buNone/>
            </a:pPr>
            <a:r>
              <a:rPr lang="en-US" sz="3000">
                <a:solidFill>
                  <a:srgbClr val="434343"/>
                </a:solidFill>
                <a:latin typeface="Open Sans"/>
                <a:ea typeface="Open Sans"/>
                <a:cs typeface="Open Sans"/>
                <a:sym typeface="Open Sans"/>
              </a:rPr>
              <a:t>count: prevState.count + 1</a:t>
            </a:r>
            <a:endParaRPr sz="3000">
              <a:solidFill>
                <a:srgbClr val="434343"/>
              </a:solidFill>
              <a:latin typeface="Open Sans"/>
              <a:ea typeface="Open Sans"/>
              <a:cs typeface="Open Sans"/>
              <a:sym typeface="Open Sans"/>
            </a:endParaRPr>
          </a:p>
          <a:p>
            <a:pPr marL="0" lvl="0" indent="457200" algn="l" rtl="0">
              <a:spcBef>
                <a:spcPts val="0"/>
              </a:spcBef>
              <a:spcAft>
                <a:spcPts val="0"/>
              </a:spcAft>
              <a:buNone/>
            </a:pPr>
            <a:r>
              <a:rPr lang="en-US" sz="3000">
                <a:solidFill>
                  <a:srgbClr val="434343"/>
                </a:solidFill>
                <a:latin typeface="Open Sans"/>
                <a:ea typeface="Open Sans"/>
                <a:cs typeface="Open Sans"/>
                <a:sym typeface="Open Sans"/>
              </a:rPr>
              <a:t>}))</a:t>
            </a:r>
            <a:endParaRPr sz="3000">
              <a:solidFill>
                <a:srgbClr val="434343"/>
              </a:solidFill>
              <a:latin typeface="Open Sans"/>
              <a:ea typeface="Open Sans"/>
              <a:cs typeface="Open Sans"/>
              <a:sym typeface="Open San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g5e228f02c4_3_839"/>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PropTypes</a:t>
            </a:r>
            <a:endParaRPr/>
          </a:p>
        </p:txBody>
      </p:sp>
      <p:pic>
        <p:nvPicPr>
          <p:cNvPr id="1060" name="Google Shape;1060;g5e228f02c4_3_839"/>
          <p:cNvPicPr preferRelativeResize="0"/>
          <p:nvPr/>
        </p:nvPicPr>
        <p:blipFill rotWithShape="1">
          <a:blip r:embed="rId3">
            <a:alphaModFix/>
          </a:blip>
          <a:srcRect/>
          <a:stretch/>
        </p:blipFill>
        <p:spPr>
          <a:xfrm>
            <a:off x="6472989" y="760639"/>
            <a:ext cx="3356359" cy="365760"/>
          </a:xfrm>
          <a:prstGeom prst="rect">
            <a:avLst/>
          </a:prstGeom>
          <a:noFill/>
          <a:ln>
            <a:noFill/>
          </a:ln>
        </p:spPr>
      </p:pic>
      <p:sp>
        <p:nvSpPr>
          <p:cNvPr id="1061" name="Google Shape;1061;g5e228f02c4_3_839"/>
          <p:cNvSpPr txBox="1"/>
          <p:nvPr/>
        </p:nvSpPr>
        <p:spPr>
          <a:xfrm>
            <a:off x="1772425" y="1446525"/>
            <a:ext cx="12144600" cy="1507200"/>
          </a:xfrm>
          <a:prstGeom prst="rect">
            <a:avLst/>
          </a:prstGeom>
          <a:noFill/>
          <a:ln>
            <a:noFill/>
          </a:ln>
        </p:spPr>
        <p:txBody>
          <a:bodyPr spcFirstLastPara="1" wrap="square" lIns="91425" tIns="91425" rIns="91425" bIns="91425" anchor="t" anchorCtr="0">
            <a:noAutofit/>
          </a:bodyPr>
          <a:lstStyle/>
          <a:p>
            <a:pPr marL="4572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Is a package that lets us define data type of props for a Component</a:t>
            </a:r>
            <a:endParaRPr sz="2200">
              <a:solidFill>
                <a:srgbClr val="434343"/>
              </a:solidFill>
              <a:latin typeface="Open Sans"/>
              <a:ea typeface="Open Sans"/>
              <a:cs typeface="Open Sans"/>
              <a:sym typeface="Open Sans"/>
            </a:endParaRPr>
          </a:p>
          <a:p>
            <a:pPr marL="4572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Is installed using the command, </a:t>
            </a:r>
            <a:r>
              <a:rPr lang="en-US" sz="2200" i="1">
                <a:solidFill>
                  <a:srgbClr val="434343"/>
                </a:solidFill>
                <a:latin typeface="Open Sans"/>
                <a:ea typeface="Open Sans"/>
                <a:cs typeface="Open Sans"/>
                <a:sym typeface="Open Sans"/>
              </a:rPr>
              <a:t>npm install --save prop-types</a:t>
            </a:r>
            <a:endParaRPr sz="2200" i="1">
              <a:solidFill>
                <a:srgbClr val="434343"/>
              </a:solidFill>
              <a:latin typeface="Open Sans"/>
              <a:ea typeface="Open Sans"/>
              <a:cs typeface="Open Sans"/>
              <a:sym typeface="Open Sans"/>
            </a:endParaRPr>
          </a:p>
          <a:p>
            <a:pPr marL="4572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Is used to make sure the data received is valid</a:t>
            </a:r>
            <a:endParaRPr sz="2200">
              <a:solidFill>
                <a:srgbClr val="434343"/>
              </a:solidFill>
              <a:latin typeface="Open Sans"/>
              <a:ea typeface="Open Sans"/>
              <a:cs typeface="Open Sans"/>
              <a:sym typeface="Open Sans"/>
            </a:endParaRPr>
          </a:p>
          <a:p>
            <a:pPr marL="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a:p>
            <a:pPr marL="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Code below shows a class-based Component </a:t>
            </a:r>
            <a:r>
              <a:rPr lang="en-US" sz="2200" i="1">
                <a:solidFill>
                  <a:srgbClr val="434343"/>
                </a:solidFill>
                <a:latin typeface="Open Sans"/>
                <a:ea typeface="Open Sans"/>
                <a:cs typeface="Open Sans"/>
                <a:sym typeface="Open Sans"/>
              </a:rPr>
              <a:t>Greeting</a:t>
            </a:r>
            <a:r>
              <a:rPr lang="en-US" sz="2200">
                <a:solidFill>
                  <a:srgbClr val="434343"/>
                </a:solidFill>
                <a:latin typeface="Open Sans"/>
                <a:ea typeface="Open Sans"/>
                <a:cs typeface="Open Sans"/>
                <a:sym typeface="Open Sans"/>
              </a:rPr>
              <a:t> using PropTypes to validate if </a:t>
            </a:r>
            <a:r>
              <a:rPr lang="en-US" sz="2200" i="1">
                <a:solidFill>
                  <a:srgbClr val="434343"/>
                </a:solidFill>
                <a:latin typeface="Open Sans"/>
                <a:ea typeface="Open Sans"/>
                <a:cs typeface="Open Sans"/>
                <a:sym typeface="Open Sans"/>
              </a:rPr>
              <a:t>name</a:t>
            </a:r>
            <a:r>
              <a:rPr lang="en-US" sz="2200">
                <a:solidFill>
                  <a:srgbClr val="434343"/>
                </a:solidFill>
                <a:latin typeface="Open Sans"/>
                <a:ea typeface="Open Sans"/>
                <a:cs typeface="Open Sans"/>
                <a:sym typeface="Open Sans"/>
              </a:rPr>
              <a:t> is of type string</a:t>
            </a:r>
            <a:endParaRPr sz="2200">
              <a:solidFill>
                <a:srgbClr val="434343"/>
              </a:solidFill>
              <a:latin typeface="Open Sans"/>
              <a:ea typeface="Open Sans"/>
              <a:cs typeface="Open Sans"/>
              <a:sym typeface="Open Sans"/>
            </a:endParaRPr>
          </a:p>
        </p:txBody>
      </p:sp>
      <p:sp>
        <p:nvSpPr>
          <p:cNvPr id="1062" name="Google Shape;1062;g5e228f02c4_3_839"/>
          <p:cNvSpPr txBox="1"/>
          <p:nvPr/>
        </p:nvSpPr>
        <p:spPr>
          <a:xfrm>
            <a:off x="3216925" y="3899975"/>
            <a:ext cx="10172700" cy="5141100"/>
          </a:xfrm>
          <a:prstGeom prst="rect">
            <a:avLst/>
          </a:prstGeom>
          <a:solidFill>
            <a:srgbClr val="D9D2E9"/>
          </a:solidFill>
          <a:ln>
            <a:noFill/>
          </a:ln>
        </p:spPr>
        <p:txBody>
          <a:bodyPr spcFirstLastPara="1" wrap="square" lIns="91425" tIns="91425" rIns="91425" bIns="91425" anchor="ctr" anchorCtr="0">
            <a:noAutofit/>
          </a:bodyPr>
          <a:lstStyle/>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import PropTypes from 'prop-types';</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class Greeting extends React.Component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render() {</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return (</a:t>
            </a:r>
            <a:endParaRPr sz="2400">
              <a:solidFill>
                <a:srgbClr val="434343"/>
              </a:solidFill>
              <a:latin typeface="Open Sans"/>
              <a:ea typeface="Open Sans"/>
              <a:cs typeface="Open Sans"/>
              <a:sym typeface="Open Sans"/>
            </a:endParaRPr>
          </a:p>
          <a:p>
            <a:pPr marL="13716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&lt;h1&gt;Hello, {this.props.name}&lt;/h1&gt;</a:t>
            </a:r>
            <a:endParaRPr sz="2400">
              <a:solidFill>
                <a:srgbClr val="434343"/>
              </a:solidFill>
              <a:latin typeface="Open Sans"/>
              <a:ea typeface="Open Sans"/>
              <a:cs typeface="Open Sans"/>
              <a:sym typeface="Open Sans"/>
            </a:endParaRPr>
          </a:p>
          <a:p>
            <a:pPr marL="1371600" lvl="0" indent="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914400" lvl="0" indent="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Greeting.propTypes =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name: PropTypes.string</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sp>
        <p:nvSpPr>
          <p:cNvPr id="1067" name="Google Shape;1067;g5e228f02c4_3_861"/>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2800"/>
              <a:buNone/>
            </a:pPr>
            <a:r>
              <a:rPr lang="en-US"/>
              <a:t>Component Lifecycle Events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g5e228f02c4_3_866"/>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Component Lifecycle Events</a:t>
            </a:r>
            <a:endParaRPr/>
          </a:p>
        </p:txBody>
      </p:sp>
      <p:pic>
        <p:nvPicPr>
          <p:cNvPr id="1074" name="Google Shape;1074;g5e228f02c4_3_866"/>
          <p:cNvPicPr preferRelativeResize="0"/>
          <p:nvPr/>
        </p:nvPicPr>
        <p:blipFill rotWithShape="1">
          <a:blip r:embed="rId3">
            <a:alphaModFix/>
          </a:blip>
          <a:srcRect/>
          <a:stretch/>
        </p:blipFill>
        <p:spPr>
          <a:xfrm>
            <a:off x="4808875" y="760650"/>
            <a:ext cx="6676201" cy="365750"/>
          </a:xfrm>
          <a:prstGeom prst="rect">
            <a:avLst/>
          </a:prstGeom>
          <a:noFill/>
          <a:ln>
            <a:noFill/>
          </a:ln>
        </p:spPr>
      </p:pic>
      <p:sp>
        <p:nvSpPr>
          <p:cNvPr id="1075" name="Google Shape;1075;g5e228f02c4_3_866"/>
          <p:cNvSpPr txBox="1"/>
          <p:nvPr/>
        </p:nvSpPr>
        <p:spPr>
          <a:xfrm>
            <a:off x="1772425" y="1446525"/>
            <a:ext cx="14483700" cy="623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a:p>
            <a:pPr marL="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Four stages in a React Component’s life:</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Initialization: </a:t>
            </a:r>
            <a:endParaRPr sz="2200">
              <a:solidFill>
                <a:srgbClr val="434343"/>
              </a:solidFill>
              <a:latin typeface="Open Sans"/>
              <a:ea typeface="Open Sans"/>
              <a:cs typeface="Open Sans"/>
              <a:sym typeface="Open Sans"/>
            </a:endParaRPr>
          </a:p>
          <a:p>
            <a:pPr marL="1371600" lvl="2"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Component is constructed with the given Props and default state</a:t>
            </a:r>
            <a:endParaRPr sz="2200">
              <a:solidFill>
                <a:srgbClr val="434343"/>
              </a:solidFill>
              <a:latin typeface="Open Sans"/>
              <a:ea typeface="Open Sans"/>
              <a:cs typeface="Open Sans"/>
              <a:sym typeface="Open Sans"/>
            </a:endParaRPr>
          </a:p>
          <a:p>
            <a:pPr marL="1371600" lvl="2"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Done in the constructor of a Component Class</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Mounting: </a:t>
            </a:r>
            <a:endParaRPr sz="2200">
              <a:solidFill>
                <a:srgbClr val="434343"/>
              </a:solidFill>
              <a:latin typeface="Open Sans"/>
              <a:ea typeface="Open Sans"/>
              <a:cs typeface="Open Sans"/>
              <a:sym typeface="Open Sans"/>
            </a:endParaRPr>
          </a:p>
          <a:p>
            <a:pPr marL="1371600" lvl="2"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JSX returned by the render method is rendered</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Updating: </a:t>
            </a:r>
            <a:endParaRPr sz="2200">
              <a:solidFill>
                <a:srgbClr val="434343"/>
              </a:solidFill>
              <a:latin typeface="Open Sans"/>
              <a:ea typeface="Open Sans"/>
              <a:cs typeface="Open Sans"/>
              <a:sym typeface="Open Sans"/>
            </a:endParaRPr>
          </a:p>
          <a:p>
            <a:pPr marL="1371600" lvl="2"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state of a Component is updated and the application is repainted</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Unmounting: </a:t>
            </a:r>
            <a:endParaRPr sz="2200">
              <a:solidFill>
                <a:srgbClr val="434343"/>
              </a:solidFill>
              <a:latin typeface="Open Sans"/>
              <a:ea typeface="Open Sans"/>
              <a:cs typeface="Open Sans"/>
              <a:sym typeface="Open Sans"/>
            </a:endParaRPr>
          </a:p>
          <a:p>
            <a:pPr marL="1371600" lvl="2"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Component is removed from the page</a:t>
            </a:r>
            <a:endParaRPr sz="2200">
              <a:solidFill>
                <a:srgbClr val="434343"/>
              </a:solidFill>
              <a:latin typeface="Open Sans"/>
              <a:ea typeface="Open Sans"/>
              <a:cs typeface="Open Sans"/>
              <a:sym typeface="Open Sans"/>
            </a:endParaRPr>
          </a:p>
          <a:p>
            <a:pPr marL="91440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a:p>
            <a:pPr marL="45720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80"/>
        <p:cNvGrpSpPr/>
        <p:nvPr/>
      </p:nvGrpSpPr>
      <p:grpSpPr>
        <a:xfrm>
          <a:off x="0" y="0"/>
          <a:ext cx="0" cy="0"/>
          <a:chOff x="0" y="0"/>
          <a:chExt cx="0" cy="0"/>
        </a:xfrm>
      </p:grpSpPr>
      <p:sp>
        <p:nvSpPr>
          <p:cNvPr id="1081" name="Google Shape;1081;g5e228f02c4_3_878"/>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Component Lifecycle Methods</a:t>
            </a:r>
            <a:endParaRPr/>
          </a:p>
        </p:txBody>
      </p:sp>
      <p:pic>
        <p:nvPicPr>
          <p:cNvPr id="1082" name="Google Shape;1082;g5e228f02c4_3_878"/>
          <p:cNvPicPr preferRelativeResize="0"/>
          <p:nvPr/>
        </p:nvPicPr>
        <p:blipFill rotWithShape="1">
          <a:blip r:embed="rId3">
            <a:alphaModFix/>
          </a:blip>
          <a:srcRect/>
          <a:stretch/>
        </p:blipFill>
        <p:spPr>
          <a:xfrm>
            <a:off x="4044100" y="760650"/>
            <a:ext cx="8223651" cy="365750"/>
          </a:xfrm>
          <a:prstGeom prst="rect">
            <a:avLst/>
          </a:prstGeom>
          <a:noFill/>
          <a:ln>
            <a:noFill/>
          </a:ln>
        </p:spPr>
      </p:pic>
      <p:sp>
        <p:nvSpPr>
          <p:cNvPr id="1083" name="Google Shape;1083;g5e228f02c4_3_878"/>
          <p:cNvSpPr txBox="1"/>
          <p:nvPr/>
        </p:nvSpPr>
        <p:spPr>
          <a:xfrm>
            <a:off x="1772425" y="1446525"/>
            <a:ext cx="14483700" cy="6235800"/>
          </a:xfrm>
          <a:prstGeom prst="rect">
            <a:avLst/>
          </a:prstGeom>
          <a:noFill/>
          <a:ln>
            <a:noFill/>
          </a:ln>
        </p:spPr>
        <p:txBody>
          <a:bodyPr spcFirstLastPara="1" wrap="square" lIns="91425" tIns="91425" rIns="91425" bIns="91425" anchor="t" anchorCtr="0">
            <a:noAutofit/>
          </a:bodyPr>
          <a:lstStyle/>
          <a:p>
            <a:pPr marL="4572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Component lifecycle methods are methods in a Component that get invoked at certain times during the Component’s lifecycle.</a:t>
            </a:r>
            <a:endParaRPr sz="2200">
              <a:solidFill>
                <a:srgbClr val="434343"/>
              </a:solidFill>
              <a:latin typeface="Open Sans"/>
              <a:ea typeface="Open Sans"/>
              <a:cs typeface="Open Sans"/>
              <a:sym typeface="Open Sans"/>
            </a:endParaRPr>
          </a:p>
          <a:p>
            <a:pPr marL="4572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They are automatically bound to Component instance.</a:t>
            </a:r>
            <a:endParaRPr sz="2200">
              <a:solidFill>
                <a:srgbClr val="434343"/>
              </a:solidFill>
              <a:latin typeface="Open Sans"/>
              <a:ea typeface="Open Sans"/>
              <a:cs typeface="Open Sans"/>
              <a:sym typeface="Open Sans"/>
            </a:endParaRPr>
          </a:p>
          <a:p>
            <a:pPr marL="4572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Component Lifecycle Methods: </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ComponentWillMount()</a:t>
            </a:r>
            <a:endParaRPr sz="2200">
              <a:solidFill>
                <a:srgbClr val="434343"/>
              </a:solidFill>
              <a:latin typeface="Open Sans"/>
              <a:ea typeface="Open Sans"/>
              <a:cs typeface="Open Sans"/>
              <a:sym typeface="Open Sans"/>
            </a:endParaRPr>
          </a:p>
          <a:p>
            <a:pPr marL="1371600" lvl="2"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 Invoked immediately before the Component is inserted into the DOM</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ComponentDidMount()</a:t>
            </a:r>
            <a:endParaRPr sz="2200">
              <a:solidFill>
                <a:srgbClr val="434343"/>
              </a:solidFill>
              <a:latin typeface="Open Sans"/>
              <a:ea typeface="Open Sans"/>
              <a:cs typeface="Open Sans"/>
              <a:sym typeface="Open Sans"/>
            </a:endParaRPr>
          </a:p>
          <a:p>
            <a:pPr marL="1371600" lvl="2"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Invoked immediately after the Component is inserted into the DOM</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ComponentWillUnmount()</a:t>
            </a:r>
            <a:endParaRPr sz="2200">
              <a:solidFill>
                <a:srgbClr val="434343"/>
              </a:solidFill>
              <a:latin typeface="Open Sans"/>
              <a:ea typeface="Open Sans"/>
              <a:cs typeface="Open Sans"/>
              <a:sym typeface="Open Sans"/>
            </a:endParaRPr>
          </a:p>
          <a:p>
            <a:pPr marL="1371600" lvl="2"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Invoked immediately before a Component is removed from the DOM</a:t>
            </a:r>
            <a:endParaRPr sz="2200">
              <a:solidFill>
                <a:srgbClr val="434343"/>
              </a:solidFill>
              <a:latin typeface="Open Sans"/>
              <a:ea typeface="Open Sans"/>
              <a:cs typeface="Open Sans"/>
              <a:sym typeface="Open Sans"/>
            </a:endParaRPr>
          </a:p>
          <a:p>
            <a:pPr marL="91440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ComponentWillReceiveProps()</a:t>
            </a:r>
            <a:endParaRPr sz="2200">
              <a:solidFill>
                <a:srgbClr val="434343"/>
              </a:solidFill>
              <a:latin typeface="Open Sans"/>
              <a:ea typeface="Open Sans"/>
              <a:cs typeface="Open Sans"/>
              <a:sym typeface="Open Sans"/>
            </a:endParaRPr>
          </a:p>
          <a:p>
            <a:pPr marL="1371600" lvl="2"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Invoked when the Component is about to receive new props</a:t>
            </a:r>
            <a:endParaRPr sz="2200">
              <a:solidFill>
                <a:srgbClr val="434343"/>
              </a:solidFill>
              <a:latin typeface="Open Sans"/>
              <a:ea typeface="Open Sans"/>
              <a:cs typeface="Open Sans"/>
              <a:sym typeface="Open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g5e228f02c4_3_890"/>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Component Lifecycle</a:t>
            </a:r>
            <a:endParaRPr/>
          </a:p>
        </p:txBody>
      </p:sp>
      <p:pic>
        <p:nvPicPr>
          <p:cNvPr id="1090" name="Google Shape;1090;g5e228f02c4_3_890"/>
          <p:cNvPicPr preferRelativeResize="0"/>
          <p:nvPr/>
        </p:nvPicPr>
        <p:blipFill rotWithShape="1">
          <a:blip r:embed="rId3">
            <a:alphaModFix/>
          </a:blip>
          <a:srcRect/>
          <a:stretch/>
        </p:blipFill>
        <p:spPr>
          <a:xfrm>
            <a:off x="5659000" y="760650"/>
            <a:ext cx="5177926" cy="365750"/>
          </a:xfrm>
          <a:prstGeom prst="rect">
            <a:avLst/>
          </a:prstGeom>
          <a:noFill/>
          <a:ln>
            <a:noFill/>
          </a:ln>
        </p:spPr>
      </p:pic>
      <p:pic>
        <p:nvPicPr>
          <p:cNvPr id="1091" name="Google Shape;1091;g5e228f02c4_3_890"/>
          <p:cNvPicPr preferRelativeResize="0"/>
          <p:nvPr/>
        </p:nvPicPr>
        <p:blipFill>
          <a:blip r:embed="rId4">
            <a:alphaModFix/>
          </a:blip>
          <a:stretch>
            <a:fillRect/>
          </a:stretch>
        </p:blipFill>
        <p:spPr>
          <a:xfrm>
            <a:off x="3118912" y="1191725"/>
            <a:ext cx="10018078" cy="7647474"/>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g5e228f02c4_3_898"/>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2800"/>
              <a:buNone/>
            </a:pPr>
            <a:r>
              <a:rPr lang="en-US"/>
              <a:t>React Events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sp>
        <p:nvSpPr>
          <p:cNvPr id="1102" name="Google Shape;1102;g5e228f02c4_3_902"/>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Handling Events</a:t>
            </a:r>
            <a:endParaRPr/>
          </a:p>
        </p:txBody>
      </p:sp>
      <p:pic>
        <p:nvPicPr>
          <p:cNvPr id="1103" name="Google Shape;1103;g5e228f02c4_3_902"/>
          <p:cNvPicPr preferRelativeResize="0"/>
          <p:nvPr/>
        </p:nvPicPr>
        <p:blipFill rotWithShape="1">
          <a:blip r:embed="rId3">
            <a:alphaModFix/>
          </a:blip>
          <a:srcRect/>
          <a:stretch/>
        </p:blipFill>
        <p:spPr>
          <a:xfrm>
            <a:off x="6111600" y="760650"/>
            <a:ext cx="4156125" cy="365750"/>
          </a:xfrm>
          <a:prstGeom prst="rect">
            <a:avLst/>
          </a:prstGeom>
          <a:noFill/>
          <a:ln>
            <a:noFill/>
          </a:ln>
        </p:spPr>
      </p:pic>
      <p:sp>
        <p:nvSpPr>
          <p:cNvPr id="1104" name="Google Shape;1104;g5e228f02c4_3_902"/>
          <p:cNvSpPr txBox="1"/>
          <p:nvPr/>
        </p:nvSpPr>
        <p:spPr>
          <a:xfrm>
            <a:off x="1772425" y="1446525"/>
            <a:ext cx="14483700" cy="17661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React events are named using camelCase.</a:t>
            </a:r>
            <a:endParaRPr sz="2200">
              <a:solidFill>
                <a:srgbClr val="434343"/>
              </a:solidFill>
              <a:latin typeface="Open Sans"/>
              <a:ea typeface="Open Sans"/>
              <a:cs typeface="Open Sans"/>
              <a:sym typeface="Open Sans"/>
            </a:endParaRPr>
          </a:p>
          <a:p>
            <a:pPr marL="914400" marR="0" lvl="1"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Examples: onClick, onChange, onSubmit</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With JSX, you pass a function as the event handler, rather than a string.</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code below shows the events onChange and onSubmit being handled.</a:t>
            </a:r>
            <a:endParaRPr sz="2200">
              <a:solidFill>
                <a:srgbClr val="434343"/>
              </a:solidFill>
              <a:latin typeface="Open Sans"/>
              <a:ea typeface="Open Sans"/>
              <a:cs typeface="Open Sans"/>
              <a:sym typeface="Open Sans"/>
            </a:endParaRPr>
          </a:p>
          <a:p>
            <a:pPr marL="0" marR="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p:txBody>
      </p:sp>
      <p:sp>
        <p:nvSpPr>
          <p:cNvPr id="1105" name="Google Shape;1105;g5e228f02c4_3_902"/>
          <p:cNvSpPr txBox="1"/>
          <p:nvPr/>
        </p:nvSpPr>
        <p:spPr>
          <a:xfrm>
            <a:off x="2187125" y="3363000"/>
            <a:ext cx="12212700" cy="37689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&lt;form onSubmit={this.handleSubmit}&gt;</a:t>
            </a:r>
            <a:endParaRPr sz="2400">
              <a:solidFill>
                <a:srgbClr val="434343"/>
              </a:solidFill>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&lt;/form&gt;</a:t>
            </a:r>
            <a:endParaRPr sz="2400">
              <a:solidFill>
                <a:srgbClr val="434343"/>
              </a:solidFill>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2400">
              <a:solidFill>
                <a:srgbClr val="434343"/>
              </a:solidFill>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&lt;input type="text" className="form-control"</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id="productName" name="name" value={product.name}</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onChange={this.handleChange} /&gt;</a:t>
            </a:r>
            <a:endParaRPr sz="2400">
              <a:solidFill>
                <a:srgbClr val="434343"/>
              </a:solidFill>
              <a:latin typeface="Open Sans"/>
              <a:ea typeface="Open Sans"/>
              <a:cs typeface="Open Sans"/>
              <a:sym typeface="Open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g5e228f02c4_3_912"/>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Handling Events</a:t>
            </a:r>
            <a:endParaRPr/>
          </a:p>
        </p:txBody>
      </p:sp>
      <p:pic>
        <p:nvPicPr>
          <p:cNvPr id="1112" name="Google Shape;1112;g5e228f02c4_3_912"/>
          <p:cNvPicPr preferRelativeResize="0"/>
          <p:nvPr/>
        </p:nvPicPr>
        <p:blipFill rotWithShape="1">
          <a:blip r:embed="rId3">
            <a:alphaModFix/>
          </a:blip>
          <a:srcRect/>
          <a:stretch/>
        </p:blipFill>
        <p:spPr>
          <a:xfrm>
            <a:off x="5955525" y="760650"/>
            <a:ext cx="4254825" cy="365750"/>
          </a:xfrm>
          <a:prstGeom prst="rect">
            <a:avLst/>
          </a:prstGeom>
          <a:noFill/>
          <a:ln>
            <a:noFill/>
          </a:ln>
        </p:spPr>
      </p:pic>
      <p:sp>
        <p:nvSpPr>
          <p:cNvPr id="1113" name="Google Shape;1113;g5e228f02c4_3_912"/>
          <p:cNvSpPr txBox="1"/>
          <p:nvPr/>
        </p:nvSpPr>
        <p:spPr>
          <a:xfrm>
            <a:off x="1772425" y="1446525"/>
            <a:ext cx="14483700" cy="6042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To prevent default behavior, explicitly call the preventDefault() function.</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code below shows preventDefault() being called.</a:t>
            </a:r>
            <a:endParaRPr sz="2200">
              <a:solidFill>
                <a:srgbClr val="434343"/>
              </a:solidFill>
              <a:latin typeface="Open Sans"/>
              <a:ea typeface="Open Sans"/>
              <a:cs typeface="Open Sans"/>
              <a:sym typeface="Open Sans"/>
            </a:endParaRPr>
          </a:p>
        </p:txBody>
      </p:sp>
      <p:sp>
        <p:nvSpPr>
          <p:cNvPr id="1114" name="Google Shape;1114;g5e228f02c4_3_912"/>
          <p:cNvSpPr txBox="1"/>
          <p:nvPr/>
        </p:nvSpPr>
        <p:spPr>
          <a:xfrm>
            <a:off x="2187125" y="2677200"/>
            <a:ext cx="12212700" cy="3768900"/>
          </a:xfrm>
          <a:prstGeom prst="rect">
            <a:avLst/>
          </a:prstGeom>
          <a:solidFill>
            <a:srgbClr val="D9D2E9"/>
          </a:solid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&lt;form onSubmit={this.handleSubmit}&gt;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&lt;/form&gt;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handleSubmit(event)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event.preventDefault();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 Continue with form submission logic</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p7"/>
          <p:cNvSpPr txBox="1">
            <a:spLocks noGrp="1"/>
          </p:cNvSpPr>
          <p:nvPr>
            <p:ph type="body" idx="1"/>
          </p:nvPr>
        </p:nvSpPr>
        <p:spPr>
          <a:xfrm>
            <a:off x="0" y="4114800"/>
            <a:ext cx="16256001"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2800"/>
              <a:buNone/>
            </a:pPr>
            <a:r>
              <a:rPr lang="en-US"/>
              <a:t>Why React</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119"/>
        <p:cNvGrpSpPr/>
        <p:nvPr/>
      </p:nvGrpSpPr>
      <p:grpSpPr>
        <a:xfrm>
          <a:off x="0" y="0"/>
          <a:ext cx="0" cy="0"/>
          <a:chOff x="0" y="0"/>
          <a:chExt cx="0" cy="0"/>
        </a:xfrm>
      </p:grpSpPr>
      <p:sp>
        <p:nvSpPr>
          <p:cNvPr id="1120" name="Google Shape;1120;g5e228f02c4_3_925"/>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Handling Events</a:t>
            </a:r>
            <a:endParaRPr/>
          </a:p>
        </p:txBody>
      </p:sp>
      <p:pic>
        <p:nvPicPr>
          <p:cNvPr id="1121" name="Google Shape;1121;g5e228f02c4_3_925"/>
          <p:cNvPicPr preferRelativeResize="0"/>
          <p:nvPr/>
        </p:nvPicPr>
        <p:blipFill rotWithShape="1">
          <a:blip r:embed="rId3">
            <a:alphaModFix/>
          </a:blip>
          <a:srcRect/>
          <a:stretch/>
        </p:blipFill>
        <p:spPr>
          <a:xfrm>
            <a:off x="5993175" y="760650"/>
            <a:ext cx="4318624" cy="365750"/>
          </a:xfrm>
          <a:prstGeom prst="rect">
            <a:avLst/>
          </a:prstGeom>
          <a:noFill/>
          <a:ln>
            <a:noFill/>
          </a:ln>
        </p:spPr>
      </p:pic>
      <p:sp>
        <p:nvSpPr>
          <p:cNvPr id="1122" name="Google Shape;1122;g5e228f02c4_3_925"/>
          <p:cNvSpPr txBox="1"/>
          <p:nvPr/>
        </p:nvSpPr>
        <p:spPr>
          <a:xfrm>
            <a:off x="1772425" y="1294125"/>
            <a:ext cx="14483700" cy="16599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An event handler is a method on the Component class.</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In JavaScript, class methods are not bound by default.</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If you refer to a method without () after it, you should bind that method in the constructor.</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In the code below, </a:t>
            </a:r>
            <a:r>
              <a:rPr lang="en-US" sz="2200" i="1">
                <a:solidFill>
                  <a:srgbClr val="434343"/>
                </a:solidFill>
                <a:latin typeface="Open Sans"/>
                <a:ea typeface="Open Sans"/>
                <a:cs typeface="Open Sans"/>
                <a:sym typeface="Open Sans"/>
              </a:rPr>
              <a:t>handleSubmit</a:t>
            </a:r>
            <a:r>
              <a:rPr lang="en-US" sz="2200">
                <a:solidFill>
                  <a:srgbClr val="434343"/>
                </a:solidFill>
                <a:latin typeface="Open Sans"/>
                <a:ea typeface="Open Sans"/>
                <a:cs typeface="Open Sans"/>
                <a:sym typeface="Open Sans"/>
              </a:rPr>
              <a:t> is bound in the constructor and can be invoked without parenthesis.</a:t>
            </a:r>
            <a:endParaRPr sz="2200">
              <a:solidFill>
                <a:srgbClr val="434343"/>
              </a:solidFill>
              <a:latin typeface="Open Sans"/>
              <a:ea typeface="Open Sans"/>
              <a:cs typeface="Open Sans"/>
              <a:sym typeface="Open Sans"/>
            </a:endParaRPr>
          </a:p>
          <a:p>
            <a:pPr marL="457200" marR="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p:txBody>
      </p:sp>
      <p:sp>
        <p:nvSpPr>
          <p:cNvPr id="1123" name="Google Shape;1123;g5e228f02c4_3_925"/>
          <p:cNvSpPr txBox="1"/>
          <p:nvPr/>
        </p:nvSpPr>
        <p:spPr>
          <a:xfrm>
            <a:off x="2163175" y="3216925"/>
            <a:ext cx="12048600" cy="5534100"/>
          </a:xfrm>
          <a:prstGeom prst="rect">
            <a:avLst/>
          </a:prstGeom>
          <a:solidFill>
            <a:srgbClr val="D9D2E9"/>
          </a:solid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class ProductForm extends Component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constructor(props)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super(props);</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this.handleSubmit = this.handleSubmit.bind(this);</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render()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return(</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&lt;form onSubmit={this.handleSubmit}&gt;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endParaRPr sz="2400">
              <a:solidFill>
                <a:srgbClr val="434343"/>
              </a:solidFill>
              <a:latin typeface="Open Sans"/>
              <a:ea typeface="Open Sans"/>
              <a:cs typeface="Open Sans"/>
              <a:sym typeface="Open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128"/>
        <p:cNvGrpSpPr/>
        <p:nvPr/>
      </p:nvGrpSpPr>
      <p:grpSpPr>
        <a:xfrm>
          <a:off x="0" y="0"/>
          <a:ext cx="0" cy="0"/>
          <a:chOff x="0" y="0"/>
          <a:chExt cx="0" cy="0"/>
        </a:xfrm>
      </p:grpSpPr>
      <p:sp>
        <p:nvSpPr>
          <p:cNvPr id="1129" name="Google Shape;1129;g5e228f02c4_3_935"/>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Handling Events</a:t>
            </a:r>
            <a:endParaRPr/>
          </a:p>
        </p:txBody>
      </p:sp>
      <p:pic>
        <p:nvPicPr>
          <p:cNvPr id="1130" name="Google Shape;1130;g5e228f02c4_3_935"/>
          <p:cNvPicPr preferRelativeResize="0"/>
          <p:nvPr/>
        </p:nvPicPr>
        <p:blipFill rotWithShape="1">
          <a:blip r:embed="rId3">
            <a:alphaModFix/>
          </a:blip>
          <a:srcRect/>
          <a:stretch/>
        </p:blipFill>
        <p:spPr>
          <a:xfrm>
            <a:off x="5859125" y="760650"/>
            <a:ext cx="4664751" cy="365750"/>
          </a:xfrm>
          <a:prstGeom prst="rect">
            <a:avLst/>
          </a:prstGeom>
          <a:noFill/>
          <a:ln>
            <a:noFill/>
          </a:ln>
        </p:spPr>
      </p:pic>
      <p:sp>
        <p:nvSpPr>
          <p:cNvPr id="1131" name="Google Shape;1131;g5e228f02c4_3_935"/>
          <p:cNvSpPr txBox="1"/>
          <p:nvPr/>
        </p:nvSpPr>
        <p:spPr>
          <a:xfrm>
            <a:off x="1772425" y="1446525"/>
            <a:ext cx="14483700" cy="10212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You can also use an arrow function in the callback.</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In the code below </a:t>
            </a:r>
            <a:r>
              <a:rPr lang="en-US" sz="2200" i="1">
                <a:solidFill>
                  <a:srgbClr val="434343"/>
                </a:solidFill>
                <a:latin typeface="Open Sans"/>
                <a:ea typeface="Open Sans"/>
                <a:cs typeface="Open Sans"/>
                <a:sym typeface="Open Sans"/>
              </a:rPr>
              <a:t>onSubmit </a:t>
            </a:r>
            <a:r>
              <a:rPr lang="en-US" sz="2200">
                <a:solidFill>
                  <a:srgbClr val="434343"/>
                </a:solidFill>
                <a:latin typeface="Open Sans"/>
                <a:ea typeface="Open Sans"/>
                <a:cs typeface="Open Sans"/>
                <a:sym typeface="Open Sans"/>
              </a:rPr>
              <a:t>is implemented as an arrow function.</a:t>
            </a:r>
            <a:endParaRPr sz="2200">
              <a:solidFill>
                <a:srgbClr val="434343"/>
              </a:solidFill>
              <a:latin typeface="Open Sans"/>
              <a:ea typeface="Open Sans"/>
              <a:cs typeface="Open Sans"/>
              <a:sym typeface="Open Sans"/>
            </a:endParaRPr>
          </a:p>
        </p:txBody>
      </p:sp>
      <p:sp>
        <p:nvSpPr>
          <p:cNvPr id="1132" name="Google Shape;1132;g5e228f02c4_3_935"/>
          <p:cNvSpPr txBox="1"/>
          <p:nvPr/>
        </p:nvSpPr>
        <p:spPr>
          <a:xfrm>
            <a:off x="2187100" y="2580075"/>
            <a:ext cx="12212700" cy="5644500"/>
          </a:xfrm>
          <a:prstGeom prst="rect">
            <a:avLst/>
          </a:prstGeom>
          <a:solidFill>
            <a:srgbClr val="D9D2E9"/>
          </a:solid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class ProductForm extends Component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constructor(props) {</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super(props);</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handleSubmit(e) { ...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render() {</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return(</a:t>
            </a:r>
            <a:endParaRPr sz="2400">
              <a:solidFill>
                <a:srgbClr val="434343"/>
              </a:solidFill>
              <a:latin typeface="Open Sans"/>
              <a:ea typeface="Open Sans"/>
              <a:cs typeface="Open Sans"/>
              <a:sym typeface="Open Sans"/>
            </a:endParaRPr>
          </a:p>
          <a:p>
            <a:pPr marL="13716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13716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&lt;form onSubmit={e =&gt; this.handleSubmit(e)}&gt;</a:t>
            </a:r>
            <a:endParaRPr sz="2400">
              <a:solidFill>
                <a:srgbClr val="434343"/>
              </a:solidFill>
              <a:latin typeface="Open Sans"/>
              <a:ea typeface="Open Sans"/>
              <a:cs typeface="Open Sans"/>
              <a:sym typeface="Open Sans"/>
            </a:endParaRPr>
          </a:p>
          <a:p>
            <a:pPr marL="13716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endParaRPr sz="2400">
              <a:solidFill>
                <a:srgbClr val="434343"/>
              </a:solidFill>
              <a:latin typeface="Open Sans"/>
              <a:ea typeface="Open Sans"/>
              <a:cs typeface="Open Sans"/>
              <a:sym typeface="Open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sp>
        <p:nvSpPr>
          <p:cNvPr id="1137" name="Google Shape;1137;g611cd1751f_0_0"/>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a:t>React Events</a:t>
            </a:r>
            <a:endParaRPr/>
          </a:p>
        </p:txBody>
      </p:sp>
      <p:sp>
        <p:nvSpPr>
          <p:cNvPr id="1138" name="Google Shape;1138;g611cd1751f_0_0"/>
          <p:cNvSpPr txBox="1">
            <a:spLocks noGrp="1"/>
          </p:cNvSpPr>
          <p:nvPr>
            <p:ph type="body" idx="1"/>
          </p:nvPr>
        </p:nvSpPr>
        <p:spPr>
          <a:xfrm>
            <a:off x="1902091" y="2363465"/>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1000"/>
              </a:spcBef>
              <a:spcAft>
                <a:spcPts val="0"/>
              </a:spcAft>
              <a:buSzPts val="2800"/>
              <a:buNone/>
            </a:pPr>
            <a:r>
              <a:rPr lang="en-US" b="1"/>
              <a:t>Problem Statement:</a:t>
            </a:r>
            <a:r>
              <a:rPr lang="en-US"/>
              <a:t> Demonstrate how to handle the events in the blogger app. </a:t>
            </a:r>
            <a:endParaRPr>
              <a:solidFill>
                <a:srgbClr val="3F3F3F"/>
              </a:solidFill>
              <a:latin typeface="Open Sans"/>
              <a:ea typeface="Open Sans"/>
              <a:cs typeface="Open Sans"/>
              <a:sym typeface="Open Sans"/>
            </a:endParaRPr>
          </a:p>
          <a:p>
            <a:pPr marL="0" lvl="0" indent="0" algn="l" rtl="0">
              <a:lnSpc>
                <a:spcPct val="100000"/>
              </a:lnSpc>
              <a:spcBef>
                <a:spcPts val="1000"/>
              </a:spcBef>
              <a:spcAft>
                <a:spcPts val="0"/>
              </a:spcAft>
              <a:buSzPts val="2800"/>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g611cd1751f_0_5"/>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Assisted Practice: Guidelines</a:t>
            </a:r>
            <a:endParaRPr/>
          </a:p>
        </p:txBody>
      </p:sp>
      <p:sp>
        <p:nvSpPr>
          <p:cNvPr id="1144" name="Google Shape;1144;g611cd1751f_0_5"/>
          <p:cNvSpPr txBox="1">
            <a:spLocks noGrp="1"/>
          </p:cNvSpPr>
          <p:nvPr>
            <p:ph type="body" idx="1"/>
          </p:nvPr>
        </p:nvSpPr>
        <p:spPr>
          <a:xfrm>
            <a:off x="1902091" y="1808291"/>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200000"/>
              </a:lnSpc>
              <a:spcBef>
                <a:spcPts val="1000"/>
              </a:spcBef>
              <a:spcAft>
                <a:spcPts val="0"/>
              </a:spcAft>
              <a:buNone/>
            </a:pPr>
            <a:r>
              <a:rPr lang="en-US"/>
              <a:t> Steps to demonstrate handling events:</a:t>
            </a:r>
            <a:endParaRPr/>
          </a:p>
          <a:p>
            <a:pPr marL="457200" lvl="0" indent="-419100" algn="l" rtl="0">
              <a:lnSpc>
                <a:spcPct val="200000"/>
              </a:lnSpc>
              <a:spcBef>
                <a:spcPts val="1000"/>
              </a:spcBef>
              <a:spcAft>
                <a:spcPts val="0"/>
              </a:spcAft>
              <a:buSzPts val="2200"/>
              <a:buAutoNum type="arabicPeriod"/>
            </a:pPr>
            <a:r>
              <a:rPr lang="en-US"/>
              <a:t>Identify the components that can change states.</a:t>
            </a:r>
            <a:endParaRPr/>
          </a:p>
          <a:p>
            <a:pPr marL="457200" lvl="0" indent="-419100" algn="l" rtl="0">
              <a:lnSpc>
                <a:spcPct val="200000"/>
              </a:lnSpc>
              <a:spcBef>
                <a:spcPts val="1000"/>
              </a:spcBef>
              <a:spcAft>
                <a:spcPts val="0"/>
              </a:spcAft>
              <a:buSzPts val="2200"/>
              <a:buAutoNum type="arabicPeriod"/>
            </a:pPr>
            <a:r>
              <a:rPr lang="en-US"/>
              <a:t>Implement onChange, onClick and onSubmit methods.</a:t>
            </a:r>
            <a:endParaRPr/>
          </a:p>
          <a:p>
            <a:pPr marL="457200" lvl="0" indent="-368300" algn="l" rtl="0">
              <a:lnSpc>
                <a:spcPct val="200000"/>
              </a:lnSpc>
              <a:spcBef>
                <a:spcPts val="1000"/>
              </a:spcBef>
              <a:spcAft>
                <a:spcPts val="0"/>
              </a:spcAft>
              <a:buSzPts val="2200"/>
              <a:buAutoNum type="arabicPeriod"/>
            </a:pPr>
            <a:r>
              <a:rPr lang="en-US"/>
              <a:t>Reload the web page to see the changes.</a:t>
            </a:r>
            <a:endParaRPr/>
          </a:p>
          <a:p>
            <a:pPr marL="0" lvl="0" indent="0" algn="l" rtl="0">
              <a:lnSpc>
                <a:spcPct val="200000"/>
              </a:lnSpc>
              <a:spcBef>
                <a:spcPts val="1000"/>
              </a:spcBef>
              <a:spcAft>
                <a:spcPts val="0"/>
              </a:spcAft>
              <a:buNone/>
            </a:pPr>
            <a:endParaRPr/>
          </a:p>
        </p:txBody>
      </p:sp>
      <p:pic>
        <p:nvPicPr>
          <p:cNvPr id="1145" name="Google Shape;1145;g611cd1751f_0_5"/>
          <p:cNvPicPr preferRelativeResize="0"/>
          <p:nvPr/>
        </p:nvPicPr>
        <p:blipFill rotWithShape="1">
          <a:blip r:embed="rId3">
            <a:alphaModFix/>
          </a:blip>
          <a:srcRect/>
          <a:stretch/>
        </p:blipFill>
        <p:spPr>
          <a:xfrm>
            <a:off x="4151775" y="760650"/>
            <a:ext cx="8097274" cy="3657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149"/>
        <p:cNvGrpSpPr/>
        <p:nvPr/>
      </p:nvGrpSpPr>
      <p:grpSpPr>
        <a:xfrm>
          <a:off x="0" y="0"/>
          <a:ext cx="0" cy="0"/>
          <a:chOff x="0" y="0"/>
          <a:chExt cx="0" cy="0"/>
        </a:xfrm>
      </p:grpSpPr>
      <p:sp>
        <p:nvSpPr>
          <p:cNvPr id="1150" name="Google Shape;1150;g5e228f02c4_3_947"/>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1100"/>
              <a:buNone/>
            </a:pPr>
            <a:r>
              <a:rPr lang="en-US"/>
              <a:t>Conditional Rendering</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sp>
        <p:nvSpPr>
          <p:cNvPr id="1156" name="Google Shape;1156;g5e228f02c4_3_952"/>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Conditional Rendering</a:t>
            </a:r>
            <a:endParaRPr/>
          </a:p>
        </p:txBody>
      </p:sp>
      <p:pic>
        <p:nvPicPr>
          <p:cNvPr id="1157" name="Google Shape;1157;g5e228f02c4_3_952"/>
          <p:cNvPicPr preferRelativeResize="0"/>
          <p:nvPr/>
        </p:nvPicPr>
        <p:blipFill rotWithShape="1">
          <a:blip r:embed="rId3">
            <a:alphaModFix/>
          </a:blip>
          <a:srcRect/>
          <a:stretch/>
        </p:blipFill>
        <p:spPr>
          <a:xfrm>
            <a:off x="5426725" y="760650"/>
            <a:ext cx="5596576" cy="365750"/>
          </a:xfrm>
          <a:prstGeom prst="rect">
            <a:avLst/>
          </a:prstGeom>
          <a:noFill/>
          <a:ln>
            <a:noFill/>
          </a:ln>
        </p:spPr>
      </p:pic>
      <p:sp>
        <p:nvSpPr>
          <p:cNvPr id="1158" name="Google Shape;1158;g5e228f02c4_3_952"/>
          <p:cNvSpPr txBox="1"/>
          <p:nvPr/>
        </p:nvSpPr>
        <p:spPr>
          <a:xfrm>
            <a:off x="1772425" y="1446525"/>
            <a:ext cx="14483700" cy="13770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Works the same way conditions do in JavaScript</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Creates multiple Components and renders them based on some conditions</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Uses JavaScript operators like </a:t>
            </a:r>
            <a:r>
              <a:rPr lang="en-US" sz="2200" i="1">
                <a:solidFill>
                  <a:srgbClr val="434343"/>
                </a:solidFill>
                <a:latin typeface="Open Sans"/>
                <a:ea typeface="Open Sans"/>
                <a:cs typeface="Open Sans"/>
                <a:sym typeface="Open Sans"/>
              </a:rPr>
              <a:t>if</a:t>
            </a:r>
            <a:r>
              <a:rPr lang="en-US" sz="2200">
                <a:solidFill>
                  <a:srgbClr val="434343"/>
                </a:solidFill>
                <a:latin typeface="Open Sans"/>
                <a:ea typeface="Open Sans"/>
                <a:cs typeface="Open Sans"/>
                <a:sym typeface="Open Sans"/>
              </a:rPr>
              <a:t> or the </a:t>
            </a:r>
            <a:r>
              <a:rPr lang="en-US" sz="2200" i="1">
                <a:solidFill>
                  <a:srgbClr val="434343"/>
                </a:solidFill>
                <a:latin typeface="Open Sans"/>
                <a:ea typeface="Open Sans"/>
                <a:cs typeface="Open Sans"/>
                <a:sym typeface="Open Sans"/>
              </a:rPr>
              <a:t>conditional</a:t>
            </a:r>
            <a:r>
              <a:rPr lang="en-US" sz="2200">
                <a:solidFill>
                  <a:srgbClr val="434343"/>
                </a:solidFill>
                <a:latin typeface="Open Sans"/>
                <a:ea typeface="Open Sans"/>
                <a:cs typeface="Open Sans"/>
                <a:sym typeface="Open Sans"/>
              </a:rPr>
              <a:t>(ternary) operator</a:t>
            </a:r>
            <a:endParaRPr sz="2200">
              <a:solidFill>
                <a:srgbClr val="434343"/>
              </a:solidFill>
              <a:latin typeface="Open Sans"/>
              <a:ea typeface="Open Sans"/>
              <a:cs typeface="Open Sans"/>
              <a:sym typeface="Open Sans"/>
            </a:endParaRPr>
          </a:p>
          <a:p>
            <a:pPr marL="914400" marR="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a:p>
            <a:pPr marL="0" marR="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Code below changes the text being rendered based on an </a:t>
            </a:r>
            <a:r>
              <a:rPr lang="en-US" sz="2200" b="1">
                <a:solidFill>
                  <a:srgbClr val="434343"/>
                </a:solidFill>
                <a:latin typeface="Open Sans"/>
                <a:ea typeface="Open Sans"/>
                <a:cs typeface="Open Sans"/>
                <a:sym typeface="Open Sans"/>
              </a:rPr>
              <a:t>if</a:t>
            </a:r>
            <a:r>
              <a:rPr lang="en-US" sz="2200">
                <a:solidFill>
                  <a:srgbClr val="434343"/>
                </a:solidFill>
                <a:latin typeface="Open Sans"/>
                <a:ea typeface="Open Sans"/>
                <a:cs typeface="Open Sans"/>
                <a:sym typeface="Open Sans"/>
              </a:rPr>
              <a:t> condition</a:t>
            </a:r>
            <a:endParaRPr sz="2200">
              <a:solidFill>
                <a:srgbClr val="434343"/>
              </a:solidFill>
              <a:latin typeface="Open Sans"/>
              <a:ea typeface="Open Sans"/>
              <a:cs typeface="Open Sans"/>
              <a:sym typeface="Open Sans"/>
            </a:endParaRPr>
          </a:p>
          <a:p>
            <a:pPr marL="914400" marR="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p:txBody>
      </p:sp>
      <p:sp>
        <p:nvSpPr>
          <p:cNvPr id="1159" name="Google Shape;1159;g5e228f02c4_3_952"/>
          <p:cNvSpPr txBox="1"/>
          <p:nvPr/>
        </p:nvSpPr>
        <p:spPr>
          <a:xfrm>
            <a:off x="1968625" y="3820825"/>
            <a:ext cx="12212700" cy="4447500"/>
          </a:xfrm>
          <a:prstGeom prst="rect">
            <a:avLst/>
          </a:prstGeom>
          <a:solidFill>
            <a:srgbClr val="D9D2E9"/>
          </a:solid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None/>
            </a:pP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function UserGreeting(props) { ... }</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function GuestGreeting(props) { ... }</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function Greeting(props) {</a:t>
            </a:r>
            <a:endParaRPr sz="2400">
              <a:solidFill>
                <a:srgbClr val="434343"/>
              </a:solidFill>
              <a:latin typeface="Open Sans"/>
              <a:ea typeface="Open Sans"/>
              <a:cs typeface="Open Sans"/>
              <a:sym typeface="Open Sans"/>
            </a:endParaRPr>
          </a:p>
          <a:p>
            <a:pPr marL="914400" lvl="0" indent="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const isLoggedIn = props.isLoggedIn;</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if (isLoggedIn) {</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return &lt;UserGreeting /&gt;;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return &lt;GuestGreeting /&gt;;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endParaRPr sz="2400">
              <a:solidFill>
                <a:srgbClr val="434343"/>
              </a:solidFill>
              <a:latin typeface="Open Sans"/>
              <a:ea typeface="Open Sans"/>
              <a:cs typeface="Open Sans"/>
              <a:sym typeface="Open Sans"/>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164"/>
        <p:cNvGrpSpPr/>
        <p:nvPr/>
      </p:nvGrpSpPr>
      <p:grpSpPr>
        <a:xfrm>
          <a:off x="0" y="0"/>
          <a:ext cx="0" cy="0"/>
          <a:chOff x="0" y="0"/>
          <a:chExt cx="0" cy="0"/>
        </a:xfrm>
      </p:grpSpPr>
      <p:sp>
        <p:nvSpPr>
          <p:cNvPr id="1165" name="Google Shape;1165;g5e228f02c4_3_963"/>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Conditional Rendering</a:t>
            </a:r>
            <a:endParaRPr/>
          </a:p>
        </p:txBody>
      </p:sp>
      <p:pic>
        <p:nvPicPr>
          <p:cNvPr id="1166" name="Google Shape;1166;g5e228f02c4_3_963"/>
          <p:cNvPicPr preferRelativeResize="0"/>
          <p:nvPr/>
        </p:nvPicPr>
        <p:blipFill rotWithShape="1">
          <a:blip r:embed="rId3">
            <a:alphaModFix/>
          </a:blip>
          <a:srcRect/>
          <a:stretch/>
        </p:blipFill>
        <p:spPr>
          <a:xfrm>
            <a:off x="5133850" y="760650"/>
            <a:ext cx="6103349" cy="365750"/>
          </a:xfrm>
          <a:prstGeom prst="rect">
            <a:avLst/>
          </a:prstGeom>
          <a:noFill/>
          <a:ln>
            <a:noFill/>
          </a:ln>
        </p:spPr>
      </p:pic>
      <p:sp>
        <p:nvSpPr>
          <p:cNvPr id="1167" name="Google Shape;1167;g5e228f02c4_3_963"/>
          <p:cNvSpPr txBox="1"/>
          <p:nvPr/>
        </p:nvSpPr>
        <p:spPr>
          <a:xfrm>
            <a:off x="1772300" y="1385463"/>
            <a:ext cx="14483700" cy="922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You can also use variables to store Elements. In the code below, the Element </a:t>
            </a:r>
            <a:r>
              <a:rPr lang="en-US" sz="2200" i="1">
                <a:solidFill>
                  <a:srgbClr val="434343"/>
                </a:solidFill>
                <a:latin typeface="Open Sans"/>
                <a:ea typeface="Open Sans"/>
                <a:cs typeface="Open Sans"/>
                <a:sym typeface="Open Sans"/>
              </a:rPr>
              <a:t>LogoutButton</a:t>
            </a:r>
            <a:r>
              <a:rPr lang="en-US" sz="2200">
                <a:solidFill>
                  <a:srgbClr val="434343"/>
                </a:solidFill>
                <a:latin typeface="Open Sans"/>
                <a:ea typeface="Open Sans"/>
                <a:cs typeface="Open Sans"/>
                <a:sym typeface="Open Sans"/>
              </a:rPr>
              <a:t> is saved in the variable </a:t>
            </a:r>
            <a:r>
              <a:rPr lang="en-US" sz="2200" i="1">
                <a:solidFill>
                  <a:srgbClr val="434343"/>
                </a:solidFill>
                <a:latin typeface="Open Sans"/>
                <a:ea typeface="Open Sans"/>
                <a:cs typeface="Open Sans"/>
                <a:sym typeface="Open Sans"/>
              </a:rPr>
              <a:t>button</a:t>
            </a: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p:txBody>
      </p:sp>
      <p:sp>
        <p:nvSpPr>
          <p:cNvPr id="1168" name="Google Shape;1168;g5e228f02c4_3_963"/>
          <p:cNvSpPr txBox="1"/>
          <p:nvPr/>
        </p:nvSpPr>
        <p:spPr>
          <a:xfrm>
            <a:off x="2854275" y="2700050"/>
            <a:ext cx="11303700" cy="6367800"/>
          </a:xfrm>
          <a:prstGeom prst="rect">
            <a:avLst/>
          </a:prstGeom>
          <a:solidFill>
            <a:srgbClr val="D9D2E9"/>
          </a:solid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render()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const isLoggedIn = this.state.isLoggedIn;</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let button = null;</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if (isLoggedIn) {</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button = &lt;LogoutButton onClick={this.handleLogoutClick} /&gt;;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 else {</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button = &lt;LoginButton onClick={this.handleLoginClick} /&gt;;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return (</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&lt;div&gt;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&lt;Greeting isLoggedIn={isLoggedIn} /&gt;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{button}</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&lt;/div&gt;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endParaRPr sz="2400">
              <a:solidFill>
                <a:srgbClr val="434343"/>
              </a:solidFill>
              <a:latin typeface="Open Sans"/>
              <a:ea typeface="Open Sans"/>
              <a:cs typeface="Open Sans"/>
              <a:sym typeface="Open Sans"/>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173"/>
        <p:cNvGrpSpPr/>
        <p:nvPr/>
      </p:nvGrpSpPr>
      <p:grpSpPr>
        <a:xfrm>
          <a:off x="0" y="0"/>
          <a:ext cx="0" cy="0"/>
          <a:chOff x="0" y="0"/>
          <a:chExt cx="0" cy="0"/>
        </a:xfrm>
      </p:grpSpPr>
      <p:sp>
        <p:nvSpPr>
          <p:cNvPr id="1174" name="Google Shape;1174;g5e228f02c4_3_973"/>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Conditional Rendering</a:t>
            </a:r>
            <a:endParaRPr/>
          </a:p>
        </p:txBody>
      </p:sp>
      <p:pic>
        <p:nvPicPr>
          <p:cNvPr id="1175" name="Google Shape;1175;g5e228f02c4_3_973"/>
          <p:cNvPicPr preferRelativeResize="0"/>
          <p:nvPr/>
        </p:nvPicPr>
        <p:blipFill rotWithShape="1">
          <a:blip r:embed="rId3">
            <a:alphaModFix/>
          </a:blip>
          <a:srcRect/>
          <a:stretch/>
        </p:blipFill>
        <p:spPr>
          <a:xfrm>
            <a:off x="5230250" y="760650"/>
            <a:ext cx="5794876" cy="365750"/>
          </a:xfrm>
          <a:prstGeom prst="rect">
            <a:avLst/>
          </a:prstGeom>
          <a:noFill/>
          <a:ln>
            <a:noFill/>
          </a:ln>
        </p:spPr>
      </p:pic>
      <p:sp>
        <p:nvSpPr>
          <p:cNvPr id="1176" name="Google Shape;1176;g5e228f02c4_3_973"/>
          <p:cNvSpPr txBox="1"/>
          <p:nvPr/>
        </p:nvSpPr>
        <p:spPr>
          <a:xfrm>
            <a:off x="1772425" y="1446525"/>
            <a:ext cx="14483700" cy="604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You can embed expressions in JSX by wrapping them in curly braces as shown below.</a:t>
            </a:r>
            <a:endParaRPr sz="2200">
              <a:solidFill>
                <a:srgbClr val="434343"/>
              </a:solidFill>
              <a:latin typeface="Open Sans"/>
              <a:ea typeface="Open Sans"/>
              <a:cs typeface="Open Sans"/>
              <a:sym typeface="Open Sans"/>
            </a:endParaRPr>
          </a:p>
        </p:txBody>
      </p:sp>
      <p:sp>
        <p:nvSpPr>
          <p:cNvPr id="1177" name="Google Shape;1177;g5e228f02c4_3_973"/>
          <p:cNvSpPr txBox="1"/>
          <p:nvPr/>
        </p:nvSpPr>
        <p:spPr>
          <a:xfrm>
            <a:off x="1772425" y="2580075"/>
            <a:ext cx="12212700" cy="5593200"/>
          </a:xfrm>
          <a:prstGeom prst="rect">
            <a:avLst/>
          </a:prstGeom>
          <a:solidFill>
            <a:srgbClr val="D9D2E9"/>
          </a:solid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function Mailbox(props)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const unreadMessages = props.unreadMessages;</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return (</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&lt;div&gt;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&lt;h1&gt;Hello!&lt;/h1&gt;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 unreadMessages.length &gt; 0 &amp;&amp;</a:t>
            </a:r>
            <a:endParaRPr sz="2400">
              <a:solidFill>
                <a:srgbClr val="434343"/>
              </a:solidFill>
              <a:latin typeface="Open Sans"/>
              <a:ea typeface="Open Sans"/>
              <a:cs typeface="Open Sans"/>
              <a:sym typeface="Open Sans"/>
            </a:endParaRPr>
          </a:p>
          <a:p>
            <a:pPr marL="1371600" lvl="0" indent="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&lt;h2&gt;</a:t>
            </a:r>
            <a:endParaRPr sz="2400">
              <a:solidFill>
                <a:srgbClr val="434343"/>
              </a:solidFill>
              <a:latin typeface="Open Sans"/>
              <a:ea typeface="Open Sans"/>
              <a:cs typeface="Open Sans"/>
              <a:sym typeface="Open Sans"/>
            </a:endParaRPr>
          </a:p>
          <a:p>
            <a:pPr marL="1371600" lvl="0" indent="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You have {unreadMessages.length} unread messages.</a:t>
            </a:r>
            <a:endParaRPr sz="2400">
              <a:solidFill>
                <a:srgbClr val="434343"/>
              </a:solidFill>
              <a:latin typeface="Open Sans"/>
              <a:ea typeface="Open Sans"/>
              <a:cs typeface="Open Sans"/>
              <a:sym typeface="Open Sans"/>
            </a:endParaRPr>
          </a:p>
          <a:p>
            <a:pPr marL="1371600" lvl="0" indent="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&lt;/h2&gt;</a:t>
            </a:r>
            <a:endParaRPr sz="2400">
              <a:solidFill>
                <a:srgbClr val="434343"/>
              </a:solidFill>
              <a:latin typeface="Open Sans"/>
              <a:ea typeface="Open Sans"/>
              <a:cs typeface="Open Sans"/>
              <a:sym typeface="Open Sans"/>
            </a:endParaRPr>
          </a:p>
          <a:p>
            <a:pPr marL="1371600" lvl="0" indent="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&lt;/div&gt;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endParaRPr sz="2400">
              <a:solidFill>
                <a:srgbClr val="434343"/>
              </a:solidFill>
              <a:latin typeface="Open Sans"/>
              <a:ea typeface="Open Sans"/>
              <a:cs typeface="Open Sans"/>
              <a:sym typeface="Open Sans"/>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182"/>
        <p:cNvGrpSpPr/>
        <p:nvPr/>
      </p:nvGrpSpPr>
      <p:grpSpPr>
        <a:xfrm>
          <a:off x="0" y="0"/>
          <a:ext cx="0" cy="0"/>
          <a:chOff x="0" y="0"/>
          <a:chExt cx="0" cy="0"/>
        </a:xfrm>
      </p:grpSpPr>
      <p:sp>
        <p:nvSpPr>
          <p:cNvPr id="1183" name="Google Shape;1183;g5e228f02c4_3_983"/>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Conditional Rendering</a:t>
            </a:r>
            <a:endParaRPr/>
          </a:p>
        </p:txBody>
      </p:sp>
      <p:pic>
        <p:nvPicPr>
          <p:cNvPr id="1184" name="Google Shape;1184;g5e228f02c4_3_983"/>
          <p:cNvPicPr preferRelativeResize="0"/>
          <p:nvPr/>
        </p:nvPicPr>
        <p:blipFill rotWithShape="1">
          <a:blip r:embed="rId3">
            <a:alphaModFix/>
          </a:blip>
          <a:srcRect/>
          <a:stretch/>
        </p:blipFill>
        <p:spPr>
          <a:xfrm>
            <a:off x="5265151" y="760650"/>
            <a:ext cx="5554799" cy="365750"/>
          </a:xfrm>
          <a:prstGeom prst="rect">
            <a:avLst/>
          </a:prstGeom>
          <a:noFill/>
          <a:ln>
            <a:noFill/>
          </a:ln>
        </p:spPr>
      </p:pic>
      <p:sp>
        <p:nvSpPr>
          <p:cNvPr id="1185" name="Google Shape;1185;g5e228f02c4_3_983"/>
          <p:cNvSpPr txBox="1"/>
          <p:nvPr/>
        </p:nvSpPr>
        <p:spPr>
          <a:xfrm>
            <a:off x="1772425" y="1446525"/>
            <a:ext cx="14483700" cy="604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The JavaScript conditional operator can also be used to conditionally render Elements or Components as shown below.</a:t>
            </a:r>
            <a:endParaRPr sz="2200">
              <a:solidFill>
                <a:srgbClr val="434343"/>
              </a:solidFill>
              <a:latin typeface="Open Sans"/>
              <a:ea typeface="Open Sans"/>
              <a:cs typeface="Open Sans"/>
              <a:sym typeface="Open Sans"/>
            </a:endParaRPr>
          </a:p>
        </p:txBody>
      </p:sp>
      <p:sp>
        <p:nvSpPr>
          <p:cNvPr id="1186" name="Google Shape;1186;g5e228f02c4_3_983"/>
          <p:cNvSpPr txBox="1"/>
          <p:nvPr/>
        </p:nvSpPr>
        <p:spPr>
          <a:xfrm>
            <a:off x="2021600" y="2712750"/>
            <a:ext cx="12212700" cy="5593200"/>
          </a:xfrm>
          <a:prstGeom prst="rect">
            <a:avLst/>
          </a:prstGeom>
          <a:solidFill>
            <a:srgbClr val="D9D2E9"/>
          </a:solid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render()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const isLoggedIn = this.state.isLoggedIn;</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return (</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&lt;div&gt;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{isLoggedIn ? (</a:t>
            </a:r>
            <a:endParaRPr sz="2400">
              <a:solidFill>
                <a:srgbClr val="434343"/>
              </a:solidFill>
              <a:latin typeface="Open Sans"/>
              <a:ea typeface="Open Sans"/>
              <a:cs typeface="Open Sans"/>
              <a:sym typeface="Open Sans"/>
            </a:endParaRPr>
          </a:p>
          <a:p>
            <a:pPr marL="13716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&lt;LogoutButton onClick={this.handleLogoutClick} /&gt;</a:t>
            </a:r>
            <a:endParaRPr sz="2400">
              <a:solidFill>
                <a:srgbClr val="434343"/>
              </a:solidFill>
              <a:latin typeface="Open Sans"/>
              <a:ea typeface="Open Sans"/>
              <a:cs typeface="Open Sans"/>
              <a:sym typeface="Open Sans"/>
            </a:endParaRPr>
          </a:p>
          <a:p>
            <a:pPr marL="1371600" lvl="0" indent="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 : (</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&lt;LoginButton onClick={this.handleLoginClick} /&gt;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&lt;/div&gt;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endParaRPr sz="2400">
              <a:solidFill>
                <a:srgbClr val="434343"/>
              </a:solidFill>
              <a:latin typeface="Open Sans"/>
              <a:ea typeface="Open Sans"/>
              <a:cs typeface="Open Sans"/>
              <a:sym typeface="Open Sans"/>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190"/>
        <p:cNvGrpSpPr/>
        <p:nvPr/>
      </p:nvGrpSpPr>
      <p:grpSpPr>
        <a:xfrm>
          <a:off x="0" y="0"/>
          <a:ext cx="0" cy="0"/>
          <a:chOff x="0" y="0"/>
          <a:chExt cx="0" cy="0"/>
        </a:xfrm>
      </p:grpSpPr>
      <p:sp>
        <p:nvSpPr>
          <p:cNvPr id="1191" name="Google Shape;1191;g5e228f02c4_3_993"/>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1100"/>
              <a:buNone/>
            </a:pPr>
            <a:r>
              <a:rPr lang="en-US"/>
              <a:t>Handling Lists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g5e1303af11_0_48"/>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Why React</a:t>
            </a:r>
            <a:endParaRPr/>
          </a:p>
        </p:txBody>
      </p:sp>
      <p:pic>
        <p:nvPicPr>
          <p:cNvPr id="790" name="Google Shape;790;g5e1303af11_0_48"/>
          <p:cNvPicPr preferRelativeResize="0"/>
          <p:nvPr/>
        </p:nvPicPr>
        <p:blipFill rotWithShape="1">
          <a:blip r:embed="rId3">
            <a:alphaModFix/>
          </a:blip>
          <a:srcRect/>
          <a:stretch/>
        </p:blipFill>
        <p:spPr>
          <a:xfrm>
            <a:off x="6472989" y="760639"/>
            <a:ext cx="3356359" cy="365760"/>
          </a:xfrm>
          <a:prstGeom prst="rect">
            <a:avLst/>
          </a:prstGeom>
          <a:noFill/>
          <a:ln>
            <a:noFill/>
          </a:ln>
        </p:spPr>
      </p:pic>
      <p:sp>
        <p:nvSpPr>
          <p:cNvPr id="791" name="Google Shape;791;g5e1303af11_0_48"/>
          <p:cNvSpPr txBox="1">
            <a:spLocks noGrp="1"/>
          </p:cNvSpPr>
          <p:nvPr>
            <p:ph type="body" idx="1"/>
          </p:nvPr>
        </p:nvSpPr>
        <p:spPr>
          <a:xfrm>
            <a:off x="1576775" y="1095425"/>
            <a:ext cx="13990800" cy="4815600"/>
          </a:xfrm>
          <a:prstGeom prst="rect">
            <a:avLst/>
          </a:prstGeom>
          <a:noFill/>
          <a:ln>
            <a:noFill/>
          </a:ln>
        </p:spPr>
        <p:txBody>
          <a:bodyPr spcFirstLastPara="1" wrap="square" lIns="91425" tIns="0" rIns="91425" bIns="0" anchor="t" anchorCtr="0">
            <a:noAutofit/>
          </a:bodyPr>
          <a:lstStyle/>
          <a:p>
            <a:pPr marL="457200" lvl="0" indent="-406400" algn="l" rtl="0">
              <a:lnSpc>
                <a:spcPct val="115000"/>
              </a:lnSpc>
              <a:spcBef>
                <a:spcPts val="1000"/>
              </a:spcBef>
              <a:spcAft>
                <a:spcPts val="0"/>
              </a:spcAft>
              <a:buSzPts val="2800"/>
              <a:buChar char="•"/>
            </a:pPr>
            <a:r>
              <a:rPr lang="en-US"/>
              <a:t>It is one of the most used JavaScript frameworks, developed by Facebook engineers.</a:t>
            </a:r>
            <a:endParaRPr/>
          </a:p>
          <a:p>
            <a:pPr marL="457200" lvl="0" indent="-406400" algn="l" rtl="0">
              <a:lnSpc>
                <a:spcPct val="115000"/>
              </a:lnSpc>
              <a:spcBef>
                <a:spcPts val="0"/>
              </a:spcBef>
              <a:spcAft>
                <a:spcPts val="0"/>
              </a:spcAft>
              <a:buSzPts val="2800"/>
              <a:buChar char="•"/>
            </a:pPr>
            <a:r>
              <a:rPr lang="en-US"/>
              <a:t>It’s a highly sought-after skill in web development.</a:t>
            </a:r>
            <a:endParaRPr/>
          </a:p>
          <a:p>
            <a:pPr marL="457200" lvl="0" indent="-406400" algn="l" rtl="0">
              <a:lnSpc>
                <a:spcPct val="115000"/>
              </a:lnSpc>
              <a:spcBef>
                <a:spcPts val="0"/>
              </a:spcBef>
              <a:spcAft>
                <a:spcPts val="0"/>
              </a:spcAft>
              <a:buSzPts val="2800"/>
              <a:buChar char="•"/>
            </a:pPr>
            <a:r>
              <a:rPr lang="en-US"/>
              <a:t>It is used extensively in Instagram, Netflix, PayPal, and Apple.</a:t>
            </a:r>
            <a:endParaRPr/>
          </a:p>
          <a:p>
            <a:pPr marL="457200" lvl="0" indent="-406400" algn="l" rtl="0">
              <a:lnSpc>
                <a:spcPct val="115000"/>
              </a:lnSpc>
              <a:spcBef>
                <a:spcPts val="0"/>
              </a:spcBef>
              <a:spcAft>
                <a:spcPts val="0"/>
              </a:spcAft>
              <a:buSzPts val="2800"/>
              <a:buChar char="•"/>
            </a:pPr>
            <a:r>
              <a:rPr lang="en-US"/>
              <a:t>It can be used to build web applications, native mobile apps, command-line interfaces, or avionics.</a:t>
            </a:r>
            <a:endParaRPr/>
          </a:p>
          <a:p>
            <a:pPr marL="457200" lvl="0" indent="-406400" algn="l" rtl="0">
              <a:lnSpc>
                <a:spcPct val="115000"/>
              </a:lnSpc>
              <a:spcBef>
                <a:spcPts val="0"/>
              </a:spcBef>
              <a:spcAft>
                <a:spcPts val="0"/>
              </a:spcAft>
              <a:buSzPts val="2800"/>
              <a:buChar char="•"/>
            </a:pPr>
            <a:r>
              <a:rPr lang="en-US"/>
              <a:t>It can also build any complex UI keeping state out of the DOM.</a:t>
            </a:r>
            <a:endParaRPr/>
          </a:p>
          <a:p>
            <a:pPr marL="457200" lvl="0" indent="-406400" algn="l" rtl="0">
              <a:lnSpc>
                <a:spcPct val="115000"/>
              </a:lnSpc>
              <a:spcBef>
                <a:spcPts val="0"/>
              </a:spcBef>
              <a:spcAft>
                <a:spcPts val="0"/>
              </a:spcAft>
              <a:buSzPts val="2800"/>
              <a:buChar char="•"/>
            </a:pPr>
            <a:r>
              <a:rPr lang="en-US"/>
              <a:t>It is easy to learn and use.</a:t>
            </a:r>
            <a:endParaRPr/>
          </a:p>
          <a:p>
            <a:pPr marL="457200" lvl="0" indent="0" algn="l" rtl="0">
              <a:lnSpc>
                <a:spcPct val="115000"/>
              </a:lnSpc>
              <a:spcBef>
                <a:spcPts val="1000"/>
              </a:spcBef>
              <a:spcAft>
                <a:spcPts val="0"/>
              </a:spcAft>
              <a:buNone/>
            </a:pPr>
            <a:endParaRPr/>
          </a:p>
        </p:txBody>
      </p:sp>
      <p:sp>
        <p:nvSpPr>
          <p:cNvPr id="792" name="Google Shape;792;g5e1303af11_0_48"/>
          <p:cNvSpPr txBox="1"/>
          <p:nvPr/>
        </p:nvSpPr>
        <p:spPr>
          <a:xfrm>
            <a:off x="5738425" y="8437850"/>
            <a:ext cx="4825500" cy="36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Open Sans"/>
                <a:ea typeface="Open Sans"/>
                <a:cs typeface="Open Sans"/>
                <a:sym typeface="Open Sans"/>
              </a:rPr>
              <a:t>Source: Stackoverflow Developer Survey Results 2019</a:t>
            </a:r>
            <a:endParaRPr>
              <a:latin typeface="Open Sans"/>
              <a:ea typeface="Open Sans"/>
              <a:cs typeface="Open Sans"/>
              <a:sym typeface="Open Sans"/>
            </a:endParaRPr>
          </a:p>
        </p:txBody>
      </p:sp>
      <p:pic>
        <p:nvPicPr>
          <p:cNvPr id="793" name="Google Shape;793;g5e1303af11_0_48"/>
          <p:cNvPicPr preferRelativeResize="0"/>
          <p:nvPr/>
        </p:nvPicPr>
        <p:blipFill>
          <a:blip r:embed="rId4">
            <a:alphaModFix/>
          </a:blip>
          <a:stretch>
            <a:fillRect/>
          </a:stretch>
        </p:blipFill>
        <p:spPr>
          <a:xfrm>
            <a:off x="7360925" y="3730575"/>
            <a:ext cx="8311275" cy="4651426"/>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sp>
        <p:nvSpPr>
          <p:cNvPr id="1197" name="Google Shape;1197;g5e30da15e4_0_0"/>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Lists</a:t>
            </a:r>
            <a:endParaRPr/>
          </a:p>
        </p:txBody>
      </p:sp>
      <p:pic>
        <p:nvPicPr>
          <p:cNvPr id="1198" name="Google Shape;1198;g5e30da15e4_0_0"/>
          <p:cNvPicPr preferRelativeResize="0"/>
          <p:nvPr/>
        </p:nvPicPr>
        <p:blipFill rotWithShape="1">
          <a:blip r:embed="rId3">
            <a:alphaModFix/>
          </a:blip>
          <a:srcRect/>
          <a:stretch/>
        </p:blipFill>
        <p:spPr>
          <a:xfrm>
            <a:off x="7116900" y="760650"/>
            <a:ext cx="2203375" cy="365750"/>
          </a:xfrm>
          <a:prstGeom prst="rect">
            <a:avLst/>
          </a:prstGeom>
          <a:noFill/>
          <a:ln>
            <a:noFill/>
          </a:ln>
        </p:spPr>
      </p:pic>
      <p:sp>
        <p:nvSpPr>
          <p:cNvPr id="1199" name="Google Shape;1199;g5e30da15e4_0_0"/>
          <p:cNvSpPr txBox="1"/>
          <p:nvPr/>
        </p:nvSpPr>
        <p:spPr>
          <a:xfrm>
            <a:off x="1772425" y="1446525"/>
            <a:ext cx="14483700" cy="10278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Lists are mainly used for displaying menus on a website.</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They are a major improvement over traditional JavaScript which uses arrays to make lists.</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code below shows a Component accepting an array of numbers and outputting an unordered list of Elements using map().</a:t>
            </a:r>
            <a:endParaRPr sz="2200">
              <a:solidFill>
                <a:srgbClr val="434343"/>
              </a:solidFill>
              <a:latin typeface="Open Sans"/>
              <a:ea typeface="Open Sans"/>
              <a:cs typeface="Open Sans"/>
              <a:sym typeface="Open Sans"/>
            </a:endParaRPr>
          </a:p>
        </p:txBody>
      </p:sp>
      <p:sp>
        <p:nvSpPr>
          <p:cNvPr id="1200" name="Google Shape;1200;g5e30da15e4_0_0"/>
          <p:cNvSpPr txBox="1"/>
          <p:nvPr/>
        </p:nvSpPr>
        <p:spPr>
          <a:xfrm>
            <a:off x="2506325" y="3616125"/>
            <a:ext cx="10647900" cy="4558500"/>
          </a:xfrm>
          <a:prstGeom prst="rect">
            <a:avLst/>
          </a:prstGeom>
          <a:solidFill>
            <a:srgbClr val="D9D2E9"/>
          </a:solid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Clr>
                <a:schemeClr val="dk1"/>
              </a:buClr>
              <a:buSzPts val="1100"/>
              <a:buFont typeface="Arial"/>
              <a:buNone/>
            </a:pPr>
            <a:br>
              <a:rPr lang="en-US" sz="2400">
                <a:solidFill>
                  <a:srgbClr val="434343"/>
                </a:solidFill>
                <a:latin typeface="Open Sans"/>
                <a:ea typeface="Open Sans"/>
                <a:cs typeface="Open Sans"/>
                <a:sym typeface="Open Sans"/>
              </a:rPr>
            </a:br>
            <a:r>
              <a:rPr lang="en-US" sz="2400">
                <a:solidFill>
                  <a:srgbClr val="434343"/>
                </a:solidFill>
                <a:latin typeface="Open Sans"/>
                <a:ea typeface="Open Sans"/>
                <a:cs typeface="Open Sans"/>
                <a:sym typeface="Open Sans"/>
              </a:rPr>
              <a:t>function NumberList(props) {</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const numbers = props.numbers;</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const listItems = numbers.map((number) =&gt;</a:t>
            </a:r>
            <a:endParaRPr sz="2400">
              <a:solidFill>
                <a:srgbClr val="434343"/>
              </a:solidFill>
              <a:latin typeface="Open Sans"/>
              <a:ea typeface="Open Sans"/>
              <a:cs typeface="Open Sans"/>
              <a:sym typeface="Open Sans"/>
            </a:endParaRPr>
          </a:p>
          <a:p>
            <a:pPr marL="137160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&lt;li&gt;{number}&lt;/li&gt;</a:t>
            </a:r>
            <a:endParaRPr sz="2400">
              <a:solidFill>
                <a:srgbClr val="434343"/>
              </a:solidFill>
              <a:latin typeface="Open Sans"/>
              <a:ea typeface="Open Sans"/>
              <a:cs typeface="Open Sans"/>
              <a:sym typeface="Open Sans"/>
            </a:endParaRPr>
          </a:p>
          <a:p>
            <a:pPr marL="914400" lvl="0" indent="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return (</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&lt;ul&gt;{listItems}&lt;/ul&gt;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endParaRPr sz="2400">
              <a:solidFill>
                <a:srgbClr val="434343"/>
              </a:solidFill>
              <a:latin typeface="Open Sans"/>
              <a:ea typeface="Open Sans"/>
              <a:cs typeface="Open Sans"/>
              <a:sym typeface="Open Sans"/>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1206" name="Google Shape;1206;g5e30da15e4_0_11"/>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Keys</a:t>
            </a:r>
            <a:endParaRPr/>
          </a:p>
        </p:txBody>
      </p:sp>
      <p:pic>
        <p:nvPicPr>
          <p:cNvPr id="1207" name="Google Shape;1207;g5e30da15e4_0_11"/>
          <p:cNvPicPr preferRelativeResize="0"/>
          <p:nvPr/>
        </p:nvPicPr>
        <p:blipFill rotWithShape="1">
          <a:blip r:embed="rId3">
            <a:alphaModFix/>
          </a:blip>
          <a:srcRect/>
          <a:stretch/>
        </p:blipFill>
        <p:spPr>
          <a:xfrm>
            <a:off x="7240825" y="760650"/>
            <a:ext cx="1815051" cy="365750"/>
          </a:xfrm>
          <a:prstGeom prst="rect">
            <a:avLst/>
          </a:prstGeom>
          <a:noFill/>
          <a:ln>
            <a:noFill/>
          </a:ln>
        </p:spPr>
      </p:pic>
      <p:sp>
        <p:nvSpPr>
          <p:cNvPr id="1208" name="Google Shape;1208;g5e30da15e4_0_11"/>
          <p:cNvSpPr txBox="1"/>
          <p:nvPr/>
        </p:nvSpPr>
        <p:spPr>
          <a:xfrm>
            <a:off x="1772425" y="1301950"/>
            <a:ext cx="14483700" cy="2727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They are special string attributes to be included when creating lists of Elements in React.</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They are used to uniquely identify a list item among its siblings.</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They help React identify which items have changed, are added, or are removed.</a:t>
            </a:r>
            <a:endParaRPr sz="2200">
              <a:solidFill>
                <a:srgbClr val="434343"/>
              </a:solidFill>
              <a:latin typeface="Open Sans"/>
              <a:ea typeface="Open Sans"/>
              <a:cs typeface="Open Sans"/>
              <a:sym typeface="Open Sans"/>
            </a:endParaRPr>
          </a:p>
          <a:p>
            <a:pPr marL="4572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They should be given to the Elements inside the array to give them a stable identity.</a:t>
            </a:r>
            <a:endParaRPr sz="2200">
              <a:solidFill>
                <a:srgbClr val="434343"/>
              </a:solidFill>
              <a:latin typeface="Open Sans"/>
              <a:ea typeface="Open Sans"/>
              <a:cs typeface="Open Sans"/>
              <a:sym typeface="Open Sans"/>
            </a:endParaRPr>
          </a:p>
          <a:p>
            <a:pPr marL="457200" marR="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a:p>
            <a:pPr marL="457200" marR="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The code below shows how to create a list of to-dos with ids and texts per to-do.</a:t>
            </a:r>
            <a:endParaRPr sz="2200">
              <a:solidFill>
                <a:srgbClr val="434343"/>
              </a:solidFill>
              <a:latin typeface="Open Sans"/>
              <a:ea typeface="Open Sans"/>
              <a:cs typeface="Open Sans"/>
              <a:sym typeface="Open Sans"/>
            </a:endParaRPr>
          </a:p>
          <a:p>
            <a:pPr marL="457200" marR="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a:p>
            <a:pPr marL="0" marR="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p:txBody>
      </p:sp>
      <p:sp>
        <p:nvSpPr>
          <p:cNvPr id="1209" name="Google Shape;1209;g5e30da15e4_0_11"/>
          <p:cNvSpPr txBox="1"/>
          <p:nvPr/>
        </p:nvSpPr>
        <p:spPr>
          <a:xfrm>
            <a:off x="4665650" y="4498450"/>
            <a:ext cx="6681600" cy="3018600"/>
          </a:xfrm>
          <a:prstGeom prst="rect">
            <a:avLst/>
          </a:prstGeom>
          <a:solidFill>
            <a:srgbClr val="D9D2E9"/>
          </a:solid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Clr>
                <a:schemeClr val="dk1"/>
              </a:buClr>
              <a:buSzPts val="1100"/>
              <a:buFont typeface="Arial"/>
              <a:buNone/>
            </a:pPr>
            <a:br>
              <a:rPr lang="en-US" sz="2400">
                <a:solidFill>
                  <a:srgbClr val="434343"/>
                </a:solidFill>
                <a:latin typeface="Open Sans"/>
                <a:ea typeface="Open Sans"/>
                <a:cs typeface="Open Sans"/>
                <a:sym typeface="Open Sans"/>
              </a:rPr>
            </a:br>
            <a:r>
              <a:rPr lang="en-US" sz="2400">
                <a:solidFill>
                  <a:srgbClr val="434343"/>
                </a:solidFill>
                <a:latin typeface="Open Sans"/>
                <a:ea typeface="Open Sans"/>
                <a:cs typeface="Open Sans"/>
                <a:sym typeface="Open Sans"/>
              </a:rPr>
              <a:t>	const todoItems = todos.map((todo) =&gt;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&lt;li key={todo.id}&gt;</a:t>
            </a:r>
            <a:endParaRPr sz="24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{todo.text}</a:t>
            </a:r>
            <a:endParaRPr sz="24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&lt;/li&gt;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 );</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endParaRPr sz="2400">
              <a:solidFill>
                <a:srgbClr val="434343"/>
              </a:solidFill>
              <a:latin typeface="Open Sans"/>
              <a:ea typeface="Open Sans"/>
              <a:cs typeface="Open Sans"/>
              <a:sym typeface="Open Sans"/>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g5e30da15e4_0_23"/>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Embedding map() in JSX</a:t>
            </a:r>
            <a:endParaRPr/>
          </a:p>
        </p:txBody>
      </p:sp>
      <p:pic>
        <p:nvPicPr>
          <p:cNvPr id="1216" name="Google Shape;1216;g5e30da15e4_0_23"/>
          <p:cNvPicPr preferRelativeResize="0"/>
          <p:nvPr/>
        </p:nvPicPr>
        <p:blipFill rotWithShape="1">
          <a:blip r:embed="rId3">
            <a:alphaModFix/>
          </a:blip>
          <a:srcRect/>
          <a:stretch/>
        </p:blipFill>
        <p:spPr>
          <a:xfrm>
            <a:off x="5086126" y="760650"/>
            <a:ext cx="6360449" cy="365750"/>
          </a:xfrm>
          <a:prstGeom prst="rect">
            <a:avLst/>
          </a:prstGeom>
          <a:noFill/>
          <a:ln>
            <a:noFill/>
          </a:ln>
        </p:spPr>
      </p:pic>
      <p:sp>
        <p:nvSpPr>
          <p:cNvPr id="1217" name="Google Shape;1217;g5e30da15e4_0_23"/>
          <p:cNvSpPr txBox="1"/>
          <p:nvPr/>
        </p:nvSpPr>
        <p:spPr>
          <a:xfrm>
            <a:off x="1221575" y="1316175"/>
            <a:ext cx="14483700" cy="687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US" sz="2200">
                <a:solidFill>
                  <a:srgbClr val="434343"/>
                </a:solidFill>
                <a:latin typeface="Open Sans"/>
                <a:ea typeface="Open Sans"/>
                <a:cs typeface="Open Sans"/>
                <a:sym typeface="Open Sans"/>
              </a:rPr>
              <a:t>JSX allows embedding expressions in curly braces in order to inline the result of map() as shown below.</a:t>
            </a:r>
            <a:endParaRPr sz="2200">
              <a:solidFill>
                <a:srgbClr val="434343"/>
              </a:solidFill>
              <a:latin typeface="Open Sans"/>
              <a:ea typeface="Open Sans"/>
              <a:cs typeface="Open Sans"/>
              <a:sym typeface="Open Sans"/>
            </a:endParaRPr>
          </a:p>
        </p:txBody>
      </p:sp>
      <p:sp>
        <p:nvSpPr>
          <p:cNvPr id="1218" name="Google Shape;1218;g5e30da15e4_0_23"/>
          <p:cNvSpPr txBox="1"/>
          <p:nvPr/>
        </p:nvSpPr>
        <p:spPr>
          <a:xfrm>
            <a:off x="3743300" y="2153450"/>
            <a:ext cx="8769300" cy="6718800"/>
          </a:xfrm>
          <a:prstGeom prst="rect">
            <a:avLst/>
          </a:prstGeom>
          <a:solidFill>
            <a:srgbClr val="D9D2E9"/>
          </a:solid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const ProductList = ({ products }) =&gt; {</a:t>
            </a:r>
            <a:endParaRPr sz="2200">
              <a:solidFill>
                <a:srgbClr val="434343"/>
              </a:solidFill>
              <a:latin typeface="Open Sans"/>
              <a:ea typeface="Open Sans"/>
              <a:cs typeface="Open Sans"/>
              <a:sym typeface="Open Sans"/>
            </a:endParaRPr>
          </a:p>
          <a:p>
            <a:pPr marL="4572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return (</a:t>
            </a:r>
            <a:endParaRPr sz="22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&lt;div&gt;</a:t>
            </a:r>
            <a:endParaRPr sz="2200">
              <a:solidFill>
                <a:srgbClr val="434343"/>
              </a:solidFill>
              <a:latin typeface="Open Sans"/>
              <a:ea typeface="Open Sans"/>
              <a:cs typeface="Open Sans"/>
              <a:sym typeface="Open Sans"/>
            </a:endParaRPr>
          </a:p>
          <a:p>
            <a:pPr marL="13716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&lt;div className="list-group"&gt;</a:t>
            </a:r>
            <a:endParaRPr sz="2200">
              <a:solidFill>
                <a:srgbClr val="434343"/>
              </a:solidFill>
              <a:latin typeface="Open Sans"/>
              <a:ea typeface="Open Sans"/>
              <a:cs typeface="Open Sans"/>
              <a:sym typeface="Open Sans"/>
            </a:endParaRPr>
          </a:p>
          <a:p>
            <a:pPr marL="18288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 products.map(product =&gt; (</a:t>
            </a:r>
            <a:endParaRPr sz="2200">
              <a:solidFill>
                <a:srgbClr val="434343"/>
              </a:solidFill>
              <a:latin typeface="Open Sans"/>
              <a:ea typeface="Open Sans"/>
              <a:cs typeface="Open Sans"/>
              <a:sym typeface="Open Sans"/>
            </a:endParaRPr>
          </a:p>
          <a:p>
            <a:pPr marL="22860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&lt;Link</a:t>
            </a:r>
            <a:endParaRPr sz="2200">
              <a:solidFill>
                <a:srgbClr val="434343"/>
              </a:solidFill>
              <a:latin typeface="Open Sans"/>
              <a:ea typeface="Open Sans"/>
              <a:cs typeface="Open Sans"/>
              <a:sym typeface="Open Sans"/>
            </a:endParaRPr>
          </a:p>
          <a:p>
            <a:pPr marL="27432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key={product.id}</a:t>
            </a:r>
            <a:endParaRPr sz="2200">
              <a:solidFill>
                <a:srgbClr val="434343"/>
              </a:solidFill>
              <a:latin typeface="Open Sans"/>
              <a:ea typeface="Open Sans"/>
              <a:cs typeface="Open Sans"/>
              <a:sym typeface="Open Sans"/>
            </a:endParaRPr>
          </a:p>
          <a:p>
            <a:pPr marL="27432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to={`/products/${product.id}`}</a:t>
            </a:r>
            <a:endParaRPr sz="2200">
              <a:solidFill>
                <a:srgbClr val="434343"/>
              </a:solidFill>
              <a:latin typeface="Open Sans"/>
              <a:ea typeface="Open Sans"/>
              <a:cs typeface="Open Sans"/>
              <a:sym typeface="Open Sans"/>
            </a:endParaRPr>
          </a:p>
          <a:p>
            <a:pPr marL="27432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className="list-group-item"</a:t>
            </a:r>
            <a:endParaRPr sz="2200">
              <a:solidFill>
                <a:srgbClr val="434343"/>
              </a:solidFill>
              <a:latin typeface="Open Sans"/>
              <a:ea typeface="Open Sans"/>
              <a:cs typeface="Open Sans"/>
              <a:sym typeface="Open Sans"/>
            </a:endParaRPr>
          </a:p>
          <a:p>
            <a:pPr marL="22860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&gt;</a:t>
            </a:r>
            <a:endParaRPr sz="2200">
              <a:solidFill>
                <a:srgbClr val="434343"/>
              </a:solidFill>
              <a:latin typeface="Open Sans"/>
              <a:ea typeface="Open Sans"/>
              <a:cs typeface="Open Sans"/>
              <a:sym typeface="Open Sans"/>
            </a:endParaRPr>
          </a:p>
          <a:p>
            <a:pPr marL="27432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 product.name}</a:t>
            </a:r>
            <a:endParaRPr sz="2200">
              <a:solidFill>
                <a:srgbClr val="434343"/>
              </a:solidFill>
              <a:latin typeface="Open Sans"/>
              <a:ea typeface="Open Sans"/>
              <a:cs typeface="Open Sans"/>
              <a:sym typeface="Open Sans"/>
            </a:endParaRPr>
          </a:p>
          <a:p>
            <a:pPr marL="18288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&lt;/Link&gt;</a:t>
            </a:r>
            <a:endParaRPr sz="2200">
              <a:solidFill>
                <a:srgbClr val="434343"/>
              </a:solidFill>
              <a:latin typeface="Open Sans"/>
              <a:ea typeface="Open Sans"/>
              <a:cs typeface="Open Sans"/>
              <a:sym typeface="Open Sans"/>
            </a:endParaRPr>
          </a:p>
          <a:p>
            <a:pPr marL="18288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a:p>
            <a:pPr marL="13716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&lt;/div&gt;</a:t>
            </a:r>
            <a:endParaRPr sz="2200">
              <a:solidFill>
                <a:srgbClr val="434343"/>
              </a:solidFill>
              <a:latin typeface="Open Sans"/>
              <a:ea typeface="Open Sans"/>
              <a:cs typeface="Open Sans"/>
              <a:sym typeface="Open Sans"/>
            </a:endParaRPr>
          </a:p>
          <a:p>
            <a:pPr marL="91440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&lt;/div&gt;</a:t>
            </a:r>
            <a:endParaRPr sz="2200">
              <a:solidFill>
                <a:srgbClr val="434343"/>
              </a:solidFill>
              <a:latin typeface="Open Sans"/>
              <a:ea typeface="Open Sans"/>
              <a:cs typeface="Open Sans"/>
              <a:sym typeface="Open Sans"/>
            </a:endParaRPr>
          </a:p>
          <a:p>
            <a:pPr marL="914400" lvl="0" indent="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222"/>
        <p:cNvGrpSpPr/>
        <p:nvPr/>
      </p:nvGrpSpPr>
      <p:grpSpPr>
        <a:xfrm>
          <a:off x="0" y="0"/>
          <a:ext cx="0" cy="0"/>
          <a:chOff x="0" y="0"/>
          <a:chExt cx="0" cy="0"/>
        </a:xfrm>
      </p:grpSpPr>
      <p:sp>
        <p:nvSpPr>
          <p:cNvPr id="1223" name="Google Shape;1223;g611cd1751f_0_11"/>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a:t>Lists</a:t>
            </a:r>
            <a:endParaRPr/>
          </a:p>
        </p:txBody>
      </p:sp>
      <p:sp>
        <p:nvSpPr>
          <p:cNvPr id="1224" name="Google Shape;1224;g611cd1751f_0_11"/>
          <p:cNvSpPr txBox="1">
            <a:spLocks noGrp="1"/>
          </p:cNvSpPr>
          <p:nvPr>
            <p:ph type="body" idx="1"/>
          </p:nvPr>
        </p:nvSpPr>
        <p:spPr>
          <a:xfrm>
            <a:off x="1902091" y="2363465"/>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1000"/>
              </a:spcBef>
              <a:spcAft>
                <a:spcPts val="0"/>
              </a:spcAft>
              <a:buSzPts val="2800"/>
              <a:buNone/>
            </a:pPr>
            <a:r>
              <a:rPr lang="en-US" b="1"/>
              <a:t>Problem Statement:</a:t>
            </a:r>
            <a:r>
              <a:rPr lang="en-US"/>
              <a:t> Demonstrate how to add a list of blog categories in the blogger app. </a:t>
            </a:r>
            <a:endParaRPr>
              <a:solidFill>
                <a:srgbClr val="3F3F3F"/>
              </a:solidFill>
              <a:latin typeface="Open Sans"/>
              <a:ea typeface="Open Sans"/>
              <a:cs typeface="Open Sans"/>
              <a:sym typeface="Open Sans"/>
            </a:endParaRPr>
          </a:p>
          <a:p>
            <a:pPr marL="0" lvl="0" indent="0" algn="l" rtl="0">
              <a:lnSpc>
                <a:spcPct val="100000"/>
              </a:lnSpc>
              <a:spcBef>
                <a:spcPts val="1000"/>
              </a:spcBef>
              <a:spcAft>
                <a:spcPts val="0"/>
              </a:spcAft>
              <a:buSzPts val="2800"/>
              <a:buNone/>
            </a:pP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29" name="Google Shape;1229;g611cd1751f_0_16"/>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Assisted Practice: Guidelines</a:t>
            </a:r>
            <a:endParaRPr/>
          </a:p>
        </p:txBody>
      </p:sp>
      <p:sp>
        <p:nvSpPr>
          <p:cNvPr id="1230" name="Google Shape;1230;g611cd1751f_0_16"/>
          <p:cNvSpPr txBox="1">
            <a:spLocks noGrp="1"/>
          </p:cNvSpPr>
          <p:nvPr>
            <p:ph type="body" idx="1"/>
          </p:nvPr>
        </p:nvSpPr>
        <p:spPr>
          <a:xfrm>
            <a:off x="1902091" y="1808291"/>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200000"/>
              </a:lnSpc>
              <a:spcBef>
                <a:spcPts val="1000"/>
              </a:spcBef>
              <a:spcAft>
                <a:spcPts val="0"/>
              </a:spcAft>
              <a:buNone/>
            </a:pPr>
            <a:r>
              <a:rPr lang="en-US"/>
              <a:t>Steps to  to demonstrate lists:</a:t>
            </a:r>
            <a:endParaRPr/>
          </a:p>
          <a:p>
            <a:pPr marL="457200" lvl="0" indent="-368300" algn="l" rtl="0">
              <a:lnSpc>
                <a:spcPct val="200000"/>
              </a:lnSpc>
              <a:spcBef>
                <a:spcPts val="1000"/>
              </a:spcBef>
              <a:spcAft>
                <a:spcPts val="0"/>
              </a:spcAft>
              <a:buSzPts val="2200"/>
              <a:buFont typeface="Open Sans"/>
              <a:buAutoNum type="arabicPeriod"/>
            </a:pPr>
            <a:r>
              <a:rPr lang="en-US"/>
              <a:t>Setup a json-server for api calls.</a:t>
            </a:r>
            <a:endParaRPr/>
          </a:p>
          <a:p>
            <a:pPr marL="457200" lvl="0" indent="-419100" algn="l" rtl="0">
              <a:lnSpc>
                <a:spcPct val="200000"/>
              </a:lnSpc>
              <a:spcBef>
                <a:spcPts val="1000"/>
              </a:spcBef>
              <a:spcAft>
                <a:spcPts val="0"/>
              </a:spcAft>
              <a:buSzPts val="2200"/>
              <a:buFont typeface="Open Sans"/>
              <a:buAutoNum type="arabicPeriod"/>
            </a:pPr>
            <a:r>
              <a:rPr lang="en-US"/>
              <a:t>Create a new file for handling categories.</a:t>
            </a:r>
            <a:endParaRPr/>
          </a:p>
          <a:p>
            <a:pPr marL="457200" lvl="0" indent="-419100" algn="l" rtl="0">
              <a:lnSpc>
                <a:spcPct val="200000"/>
              </a:lnSpc>
              <a:spcBef>
                <a:spcPts val="1000"/>
              </a:spcBef>
              <a:spcAft>
                <a:spcPts val="0"/>
              </a:spcAft>
              <a:buSzPts val="2200"/>
              <a:buFont typeface="Open Sans"/>
              <a:buAutoNum type="arabicPeriod"/>
            </a:pPr>
            <a:r>
              <a:rPr lang="en-US"/>
              <a:t>Include code to access the server using Fetch API.</a:t>
            </a:r>
            <a:endParaRPr/>
          </a:p>
          <a:p>
            <a:pPr marL="457200" lvl="0" indent="-368300" algn="l" rtl="0">
              <a:lnSpc>
                <a:spcPct val="200000"/>
              </a:lnSpc>
              <a:spcBef>
                <a:spcPts val="1000"/>
              </a:spcBef>
              <a:spcAft>
                <a:spcPts val="0"/>
              </a:spcAft>
              <a:buSzPts val="2200"/>
              <a:buFont typeface="Open Sans"/>
              <a:buAutoNum type="arabicPeriod"/>
            </a:pPr>
            <a:r>
              <a:rPr lang="en-US"/>
              <a:t>Reload the web page to test the changes.</a:t>
            </a:r>
            <a:endParaRPr/>
          </a:p>
          <a:p>
            <a:pPr marL="0" lvl="0" indent="0" algn="l" rtl="0">
              <a:lnSpc>
                <a:spcPct val="200000"/>
              </a:lnSpc>
              <a:spcBef>
                <a:spcPts val="1000"/>
              </a:spcBef>
              <a:spcAft>
                <a:spcPts val="0"/>
              </a:spcAft>
              <a:buNone/>
            </a:pPr>
            <a:endParaRPr/>
          </a:p>
        </p:txBody>
      </p:sp>
      <p:pic>
        <p:nvPicPr>
          <p:cNvPr id="1231" name="Google Shape;1231;g611cd1751f_0_16"/>
          <p:cNvPicPr preferRelativeResize="0"/>
          <p:nvPr/>
        </p:nvPicPr>
        <p:blipFill rotWithShape="1">
          <a:blip r:embed="rId3">
            <a:alphaModFix/>
          </a:blip>
          <a:srcRect/>
          <a:stretch/>
        </p:blipFill>
        <p:spPr>
          <a:xfrm>
            <a:off x="4151775" y="760650"/>
            <a:ext cx="8097274" cy="36575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235"/>
        <p:cNvGrpSpPr/>
        <p:nvPr/>
      </p:nvGrpSpPr>
      <p:grpSpPr>
        <a:xfrm>
          <a:off x="0" y="0"/>
          <a:ext cx="0" cy="0"/>
          <a:chOff x="0" y="0"/>
          <a:chExt cx="0" cy="0"/>
        </a:xfrm>
      </p:grpSpPr>
      <p:sp>
        <p:nvSpPr>
          <p:cNvPr id="1236" name="Google Shape;1236;g5e30da15e4_0_34"/>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1100"/>
              <a:buNone/>
            </a:pPr>
            <a:r>
              <a:rPr lang="en-US"/>
              <a:t>Forms</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241"/>
        <p:cNvGrpSpPr/>
        <p:nvPr/>
      </p:nvGrpSpPr>
      <p:grpSpPr>
        <a:xfrm>
          <a:off x="0" y="0"/>
          <a:ext cx="0" cy="0"/>
          <a:chOff x="0" y="0"/>
          <a:chExt cx="0" cy="0"/>
        </a:xfrm>
      </p:grpSpPr>
      <p:sp>
        <p:nvSpPr>
          <p:cNvPr id="1242" name="Google Shape;1242;g5e30da15e4_0_39"/>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Forms</a:t>
            </a:r>
            <a:endParaRPr/>
          </a:p>
        </p:txBody>
      </p:sp>
      <p:pic>
        <p:nvPicPr>
          <p:cNvPr id="1243" name="Google Shape;1243;g5e30da15e4_0_39"/>
          <p:cNvPicPr preferRelativeResize="0"/>
          <p:nvPr/>
        </p:nvPicPr>
        <p:blipFill rotWithShape="1">
          <a:blip r:embed="rId3">
            <a:alphaModFix/>
          </a:blip>
          <a:srcRect/>
          <a:stretch/>
        </p:blipFill>
        <p:spPr>
          <a:xfrm>
            <a:off x="7120575" y="760650"/>
            <a:ext cx="2131751" cy="365750"/>
          </a:xfrm>
          <a:prstGeom prst="rect">
            <a:avLst/>
          </a:prstGeom>
          <a:noFill/>
          <a:ln>
            <a:noFill/>
          </a:ln>
        </p:spPr>
      </p:pic>
      <p:sp>
        <p:nvSpPr>
          <p:cNvPr id="1244" name="Google Shape;1244;g5e30da15e4_0_39"/>
          <p:cNvSpPr txBox="1"/>
          <p:nvPr/>
        </p:nvSpPr>
        <p:spPr>
          <a:xfrm>
            <a:off x="1696225" y="1141725"/>
            <a:ext cx="14483700" cy="1771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a:p>
            <a:pPr marL="9144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HTML form Elements work differently from other DOM Elements in React.</a:t>
            </a:r>
            <a:endParaRPr sz="2200">
              <a:solidFill>
                <a:srgbClr val="434343"/>
              </a:solidFill>
              <a:latin typeface="Open Sans"/>
              <a:ea typeface="Open Sans"/>
              <a:cs typeface="Open Sans"/>
              <a:sym typeface="Open Sans"/>
            </a:endParaRPr>
          </a:p>
          <a:p>
            <a:pPr marL="9144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Form Elements naturally keep some internal state.</a:t>
            </a:r>
            <a:endParaRPr sz="2200">
              <a:solidFill>
                <a:srgbClr val="434343"/>
              </a:solidFill>
              <a:latin typeface="Open Sans"/>
              <a:ea typeface="Open Sans"/>
              <a:cs typeface="Open Sans"/>
              <a:sym typeface="Open Sans"/>
            </a:endParaRPr>
          </a:p>
          <a:p>
            <a:pPr marL="914400" marR="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form below shows the default HTML form behavior, that is, browsing to a new page when the user submits the form. </a:t>
            </a:r>
            <a:endParaRPr sz="2200">
              <a:solidFill>
                <a:srgbClr val="434343"/>
              </a:solidFill>
              <a:latin typeface="Open Sans"/>
              <a:ea typeface="Open Sans"/>
              <a:cs typeface="Open Sans"/>
              <a:sym typeface="Open Sans"/>
            </a:endParaRPr>
          </a:p>
          <a:p>
            <a:pPr marL="457200" marR="0" lvl="0" indent="0" algn="l" rtl="0">
              <a:lnSpc>
                <a:spcPct val="115000"/>
              </a:lnSpc>
              <a:spcBef>
                <a:spcPts val="0"/>
              </a:spcBef>
              <a:spcAft>
                <a:spcPts val="0"/>
              </a:spcAft>
              <a:buNone/>
            </a:pPr>
            <a:endParaRPr sz="2200">
              <a:solidFill>
                <a:srgbClr val="434343"/>
              </a:solidFill>
              <a:latin typeface="Open Sans"/>
              <a:ea typeface="Open Sans"/>
              <a:cs typeface="Open Sans"/>
              <a:sym typeface="Open Sans"/>
            </a:endParaRPr>
          </a:p>
        </p:txBody>
      </p:sp>
      <p:sp>
        <p:nvSpPr>
          <p:cNvPr id="1245" name="Google Shape;1245;g5e30da15e4_0_39"/>
          <p:cNvSpPr txBox="1"/>
          <p:nvPr/>
        </p:nvSpPr>
        <p:spPr>
          <a:xfrm>
            <a:off x="4665650" y="3431650"/>
            <a:ext cx="7166400" cy="3336300"/>
          </a:xfrm>
          <a:prstGeom prst="rect">
            <a:avLst/>
          </a:prstGeom>
          <a:solidFill>
            <a:srgbClr val="D9D2E9"/>
          </a:solid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&lt;form&gt;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  &lt;label&gt;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    	Name:</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    	&lt;input type="text" name="name" /&gt;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  &lt;/label&gt;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  &lt;input type="submit" value="Submit" /&gt;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400">
                <a:solidFill>
                  <a:srgbClr val="434343"/>
                </a:solidFill>
                <a:latin typeface="Open Sans"/>
                <a:ea typeface="Open Sans"/>
                <a:cs typeface="Open Sans"/>
                <a:sym typeface="Open Sans"/>
              </a:rPr>
              <a:t>&lt;/form&gt;</a:t>
            </a:r>
            <a:endParaRPr sz="2400">
              <a:solidFill>
                <a:srgbClr val="434343"/>
              </a:solidFill>
              <a:latin typeface="Open Sans"/>
              <a:ea typeface="Open Sans"/>
              <a:cs typeface="Open Sans"/>
              <a:sym typeface="Open Sans"/>
            </a:endParaRPr>
          </a:p>
          <a:p>
            <a:pPr marL="0" lvl="0" indent="457200" algn="l" rtl="0">
              <a:lnSpc>
                <a:spcPct val="115000"/>
              </a:lnSpc>
              <a:spcBef>
                <a:spcPts val="0"/>
              </a:spcBef>
              <a:spcAft>
                <a:spcPts val="0"/>
              </a:spcAft>
              <a:buNone/>
            </a:pPr>
            <a:endParaRPr sz="2400">
              <a:solidFill>
                <a:srgbClr val="434343"/>
              </a:solidFill>
              <a:latin typeface="Open Sans"/>
              <a:ea typeface="Open Sans"/>
              <a:cs typeface="Open Sans"/>
              <a:sym typeface="Open Sans"/>
            </a:endParaRPr>
          </a:p>
        </p:txBody>
      </p:sp>
      <p:sp>
        <p:nvSpPr>
          <p:cNvPr id="1246" name="Google Shape;1246;g5e30da15e4_0_39"/>
          <p:cNvSpPr txBox="1"/>
          <p:nvPr/>
        </p:nvSpPr>
        <p:spPr>
          <a:xfrm>
            <a:off x="1696225" y="6922200"/>
            <a:ext cx="14483700" cy="1771800"/>
          </a:xfrm>
          <a:prstGeom prst="rect">
            <a:avLst/>
          </a:prstGeom>
          <a:noFill/>
          <a:ln>
            <a:noFill/>
          </a:ln>
        </p:spPr>
        <p:txBody>
          <a:bodyPr spcFirstLastPara="1" wrap="square" lIns="91425" tIns="91425" rIns="91425" bIns="91425" anchor="t" anchorCtr="0">
            <a:noAutofit/>
          </a:bodyPr>
          <a:lstStyle/>
          <a:p>
            <a:pPr marL="9144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This works in React, but it’s recommended to use a JavaScript function.</a:t>
            </a:r>
            <a:endParaRPr sz="2200">
              <a:solidFill>
                <a:srgbClr val="434343"/>
              </a:solidFill>
              <a:latin typeface="Open Sans"/>
              <a:ea typeface="Open Sans"/>
              <a:cs typeface="Open Sans"/>
              <a:sym typeface="Open Sans"/>
            </a:endParaRPr>
          </a:p>
          <a:p>
            <a:pPr marL="9144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This function would handle the submission of the form and has access to the data that the user entered in the form.</a:t>
            </a:r>
            <a:endParaRPr sz="2200">
              <a:solidFill>
                <a:srgbClr val="434343"/>
              </a:solidFill>
              <a:latin typeface="Open Sans"/>
              <a:ea typeface="Open Sans"/>
              <a:cs typeface="Open Sans"/>
              <a:sym typeface="Open Sans"/>
            </a:endParaRPr>
          </a:p>
          <a:p>
            <a:pPr marL="914400" lvl="0" indent="-368300" algn="l" rtl="0">
              <a:lnSpc>
                <a:spcPct val="115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 This is achieved using a technique called </a:t>
            </a:r>
            <a:r>
              <a:rPr lang="en-US" sz="2200" i="1">
                <a:solidFill>
                  <a:srgbClr val="434343"/>
                </a:solidFill>
                <a:latin typeface="Open Sans"/>
                <a:ea typeface="Open Sans"/>
                <a:cs typeface="Open Sans"/>
                <a:sym typeface="Open Sans"/>
              </a:rPr>
              <a:t>Controlled Components</a:t>
            </a:r>
            <a:r>
              <a:rPr lang="en-US" sz="2200">
                <a:solidFill>
                  <a:srgbClr val="434343"/>
                </a:solidFill>
                <a:latin typeface="Open Sans"/>
                <a:ea typeface="Open Sans"/>
                <a:cs typeface="Open Sans"/>
                <a:sym typeface="Open Sans"/>
              </a:rPr>
              <a:t>.</a:t>
            </a:r>
            <a:endParaRPr sz="2200">
              <a:solidFill>
                <a:srgbClr val="434343"/>
              </a:solidFill>
              <a:latin typeface="Open Sans"/>
              <a:ea typeface="Open Sans"/>
              <a:cs typeface="Open Sans"/>
              <a:sym typeface="Open Sans"/>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sp>
        <p:nvSpPr>
          <p:cNvPr id="1252" name="Google Shape;1252;g5e30da15e4_0_55"/>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 Controlled Components</a:t>
            </a:r>
            <a:endParaRPr/>
          </a:p>
        </p:txBody>
      </p:sp>
      <p:pic>
        <p:nvPicPr>
          <p:cNvPr id="1253" name="Google Shape;1253;g5e30da15e4_0_55"/>
          <p:cNvPicPr preferRelativeResize="0"/>
          <p:nvPr/>
        </p:nvPicPr>
        <p:blipFill rotWithShape="1">
          <a:blip r:embed="rId3">
            <a:alphaModFix/>
          </a:blip>
          <a:srcRect/>
          <a:stretch/>
        </p:blipFill>
        <p:spPr>
          <a:xfrm>
            <a:off x="5329383" y="716600"/>
            <a:ext cx="5895891" cy="365750"/>
          </a:xfrm>
          <a:prstGeom prst="rect">
            <a:avLst/>
          </a:prstGeom>
          <a:noFill/>
          <a:ln>
            <a:noFill/>
          </a:ln>
        </p:spPr>
      </p:pic>
      <p:sp>
        <p:nvSpPr>
          <p:cNvPr id="1254" name="Google Shape;1254;g5e30da15e4_0_55"/>
          <p:cNvSpPr txBox="1"/>
          <p:nvPr/>
        </p:nvSpPr>
        <p:spPr>
          <a:xfrm>
            <a:off x="1222100" y="1570900"/>
            <a:ext cx="14483700" cy="50241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Form Elements in HTML maintain their own state and update it based on user input</a:t>
            </a:r>
            <a:endParaRPr sz="2200">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In React, mutable state is kept in the state property of Components and only updated with setState()</a:t>
            </a:r>
            <a:endParaRPr sz="2200">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We combine the two by making the React state be the</a:t>
            </a:r>
            <a:r>
              <a:rPr lang="en-US" sz="2200" i="1">
                <a:solidFill>
                  <a:srgbClr val="434343"/>
                </a:solidFill>
                <a:latin typeface="Open Sans"/>
                <a:ea typeface="Open Sans"/>
                <a:cs typeface="Open Sans"/>
                <a:sym typeface="Open Sans"/>
              </a:rPr>
              <a:t> single source of truth</a:t>
            </a:r>
            <a:endParaRPr sz="2200">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Thus, the React Component that renders a form controls what happens in the form on user input</a:t>
            </a:r>
            <a:endParaRPr sz="2200">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An input form Element whose value is thus controlled is a controlled Component</a:t>
            </a:r>
            <a:endParaRPr sz="2200">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allows us to dynamically update the UI based on Component’s state</a:t>
            </a:r>
            <a:endParaRPr sz="2200">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benefits include:</a:t>
            </a:r>
            <a:endParaRPr sz="2200">
              <a:solidFill>
                <a:srgbClr val="434343"/>
              </a:solidFill>
              <a:latin typeface="Open Sans"/>
              <a:ea typeface="Open Sans"/>
              <a:cs typeface="Open Sans"/>
              <a:sym typeface="Open Sans"/>
            </a:endParaRPr>
          </a:p>
          <a:p>
            <a:pPr marL="914400" marR="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Instantly validating input </a:t>
            </a:r>
            <a:endParaRPr sz="2200">
              <a:solidFill>
                <a:srgbClr val="434343"/>
              </a:solidFill>
              <a:latin typeface="Open Sans"/>
              <a:ea typeface="Open Sans"/>
              <a:cs typeface="Open Sans"/>
              <a:sym typeface="Open Sans"/>
            </a:endParaRPr>
          </a:p>
          <a:p>
            <a:pPr marL="914400" marR="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Conditionally disabling or enabling buttons</a:t>
            </a:r>
            <a:endParaRPr sz="2200">
              <a:solidFill>
                <a:srgbClr val="434343"/>
              </a:solidFill>
              <a:latin typeface="Open Sans"/>
              <a:ea typeface="Open Sans"/>
              <a:cs typeface="Open Sans"/>
              <a:sym typeface="Open Sans"/>
            </a:endParaRPr>
          </a:p>
          <a:p>
            <a:pPr marL="914400" marR="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Enforcing input formats</a:t>
            </a:r>
            <a:endParaRPr sz="2200">
              <a:solidFill>
                <a:srgbClr val="434343"/>
              </a:solidFill>
              <a:latin typeface="Open Sans"/>
              <a:ea typeface="Open Sans"/>
              <a:cs typeface="Open Sans"/>
              <a:sym typeface="Open Sans"/>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1258"/>
        <p:cNvGrpSpPr/>
        <p:nvPr/>
      </p:nvGrpSpPr>
      <p:grpSpPr>
        <a:xfrm>
          <a:off x="0" y="0"/>
          <a:ext cx="0" cy="0"/>
          <a:chOff x="0" y="0"/>
          <a:chExt cx="0" cy="0"/>
        </a:xfrm>
      </p:grpSpPr>
      <p:sp>
        <p:nvSpPr>
          <p:cNvPr id="1259" name="Google Shape;1259;g5f175b0e21_0_251"/>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a:t>Controlled Components</a:t>
            </a:r>
            <a:endParaRPr/>
          </a:p>
        </p:txBody>
      </p:sp>
      <p:sp>
        <p:nvSpPr>
          <p:cNvPr id="1260" name="Google Shape;1260;g5f175b0e21_0_251"/>
          <p:cNvSpPr txBox="1">
            <a:spLocks noGrp="1"/>
          </p:cNvSpPr>
          <p:nvPr>
            <p:ph type="body" idx="1"/>
          </p:nvPr>
        </p:nvSpPr>
        <p:spPr>
          <a:xfrm>
            <a:off x="1902091" y="2363465"/>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1000"/>
              </a:spcBef>
              <a:spcAft>
                <a:spcPts val="0"/>
              </a:spcAft>
              <a:buSzPts val="2800"/>
              <a:buNone/>
            </a:pPr>
            <a:r>
              <a:rPr lang="en-US" b="1"/>
              <a:t>Problem Statement:</a:t>
            </a:r>
            <a:r>
              <a:rPr lang="en-US"/>
              <a:t> Demonstrate how to add a new post form in the blogger app. </a:t>
            </a:r>
            <a:endParaRPr>
              <a:solidFill>
                <a:srgbClr val="3F3F3F"/>
              </a:solidFill>
              <a:latin typeface="Open Sans"/>
              <a:ea typeface="Open Sans"/>
              <a:cs typeface="Open Sans"/>
              <a:sym typeface="Open Sans"/>
            </a:endParaRPr>
          </a:p>
          <a:p>
            <a:pPr marL="0" lvl="0" indent="0" algn="l" rtl="0">
              <a:lnSpc>
                <a:spcPct val="100000"/>
              </a:lnSpc>
              <a:spcBef>
                <a:spcPts val="1000"/>
              </a:spcBef>
              <a:spcAft>
                <a:spcPts val="0"/>
              </a:spcAft>
              <a:buSzPts val="2800"/>
              <a:buNone/>
            </a:pP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1264"/>
        <p:cNvGrpSpPr/>
        <p:nvPr/>
      </p:nvGrpSpPr>
      <p:grpSpPr>
        <a:xfrm>
          <a:off x="0" y="0"/>
          <a:ext cx="0" cy="0"/>
          <a:chOff x="0" y="0"/>
          <a:chExt cx="0" cy="0"/>
        </a:xfrm>
      </p:grpSpPr>
      <p:sp>
        <p:nvSpPr>
          <p:cNvPr id="1265" name="Google Shape;1265;g5f175b0e21_0_256"/>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Assisted Practice: Guidelines</a:t>
            </a:r>
            <a:endParaRPr/>
          </a:p>
        </p:txBody>
      </p:sp>
      <p:sp>
        <p:nvSpPr>
          <p:cNvPr id="1266" name="Google Shape;1266;g5f175b0e21_0_256"/>
          <p:cNvSpPr txBox="1">
            <a:spLocks noGrp="1"/>
          </p:cNvSpPr>
          <p:nvPr>
            <p:ph type="body" idx="1"/>
          </p:nvPr>
        </p:nvSpPr>
        <p:spPr>
          <a:xfrm>
            <a:off x="1902091" y="1808291"/>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200000"/>
              </a:lnSpc>
              <a:spcBef>
                <a:spcPts val="1000"/>
              </a:spcBef>
              <a:spcAft>
                <a:spcPts val="0"/>
              </a:spcAft>
              <a:buNone/>
            </a:pPr>
            <a:r>
              <a:rPr lang="en-US"/>
              <a:t>Steps to demonstrate controlled Components:</a:t>
            </a:r>
            <a:endParaRPr/>
          </a:p>
          <a:p>
            <a:pPr marL="457200" lvl="0" indent="-368300" algn="l" rtl="0">
              <a:lnSpc>
                <a:spcPct val="200000"/>
              </a:lnSpc>
              <a:spcBef>
                <a:spcPts val="1000"/>
              </a:spcBef>
              <a:spcAft>
                <a:spcPts val="0"/>
              </a:spcAft>
              <a:buSzPts val="2200"/>
              <a:buFont typeface="Open Sans"/>
              <a:buAutoNum type="arabicPeriod"/>
            </a:pPr>
            <a:r>
              <a:rPr lang="en-US"/>
              <a:t>Refactor the code to create smaller components that follow single responsibility principle.</a:t>
            </a:r>
            <a:endParaRPr/>
          </a:p>
          <a:p>
            <a:pPr marL="457200" lvl="0" indent="-368300" algn="l" rtl="0">
              <a:lnSpc>
                <a:spcPct val="200000"/>
              </a:lnSpc>
              <a:spcBef>
                <a:spcPts val="1000"/>
              </a:spcBef>
              <a:spcAft>
                <a:spcPts val="0"/>
              </a:spcAft>
              <a:buSzPts val="2200"/>
              <a:buFont typeface="Open Sans"/>
              <a:buAutoNum type="arabicPeriod"/>
            </a:pPr>
            <a:r>
              <a:rPr lang="en-US"/>
              <a:t>Add a form for posts in the blogger app.</a:t>
            </a:r>
            <a:endParaRPr/>
          </a:p>
          <a:p>
            <a:pPr marL="457200" lvl="0" indent="-368300" algn="l" rtl="0">
              <a:lnSpc>
                <a:spcPct val="200000"/>
              </a:lnSpc>
              <a:spcBef>
                <a:spcPts val="1000"/>
              </a:spcBef>
              <a:spcAft>
                <a:spcPts val="0"/>
              </a:spcAft>
              <a:buSzPts val="2200"/>
              <a:buFont typeface="Open Sans"/>
              <a:buAutoNum type="arabicPeriod"/>
            </a:pPr>
            <a:r>
              <a:rPr lang="en-US"/>
              <a:t>Define lifecycle methods for the post Components.</a:t>
            </a:r>
            <a:endParaRPr/>
          </a:p>
        </p:txBody>
      </p:sp>
      <p:pic>
        <p:nvPicPr>
          <p:cNvPr id="1267" name="Google Shape;1267;g5f175b0e21_0_256"/>
          <p:cNvPicPr preferRelativeResize="0"/>
          <p:nvPr/>
        </p:nvPicPr>
        <p:blipFill rotWithShape="1">
          <a:blip r:embed="rId3">
            <a:alphaModFix/>
          </a:blip>
          <a:srcRect/>
          <a:stretch/>
        </p:blipFill>
        <p:spPr>
          <a:xfrm>
            <a:off x="4151775" y="760650"/>
            <a:ext cx="8097274" cy="365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g5e228f02c4_0_11"/>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2800"/>
              <a:buNone/>
            </a:pPr>
            <a:r>
              <a:rPr lang="en-US"/>
              <a:t>Introduction to React</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271"/>
        <p:cNvGrpSpPr/>
        <p:nvPr/>
      </p:nvGrpSpPr>
      <p:grpSpPr>
        <a:xfrm>
          <a:off x="0" y="0"/>
          <a:ext cx="0" cy="0"/>
          <a:chOff x="0" y="0"/>
          <a:chExt cx="0" cy="0"/>
        </a:xfrm>
      </p:grpSpPr>
      <p:sp>
        <p:nvSpPr>
          <p:cNvPr id="1272" name="Google Shape;1272;g5e30da15e4_0_78"/>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1100"/>
              <a:buNone/>
            </a:pPr>
            <a:r>
              <a:rPr lang="en-US"/>
              <a:t>Component Interaction</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277"/>
        <p:cNvGrpSpPr/>
        <p:nvPr/>
      </p:nvGrpSpPr>
      <p:grpSpPr>
        <a:xfrm>
          <a:off x="0" y="0"/>
          <a:ext cx="0" cy="0"/>
          <a:chOff x="0" y="0"/>
          <a:chExt cx="0" cy="0"/>
        </a:xfrm>
      </p:grpSpPr>
      <p:sp>
        <p:nvSpPr>
          <p:cNvPr id="1278" name="Google Shape;1278;g5e30da15e4_0_82"/>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Traditional Web Apps</a:t>
            </a:r>
            <a:endParaRPr/>
          </a:p>
        </p:txBody>
      </p:sp>
      <p:pic>
        <p:nvPicPr>
          <p:cNvPr id="1279" name="Google Shape;1279;g5e30da15e4_0_82"/>
          <p:cNvPicPr preferRelativeResize="0"/>
          <p:nvPr/>
        </p:nvPicPr>
        <p:blipFill rotWithShape="1">
          <a:blip r:embed="rId3">
            <a:alphaModFix/>
          </a:blip>
          <a:srcRect/>
          <a:stretch/>
        </p:blipFill>
        <p:spPr>
          <a:xfrm>
            <a:off x="5508425" y="760650"/>
            <a:ext cx="5332174" cy="365750"/>
          </a:xfrm>
          <a:prstGeom prst="rect">
            <a:avLst/>
          </a:prstGeom>
          <a:noFill/>
          <a:ln>
            <a:noFill/>
          </a:ln>
        </p:spPr>
      </p:pic>
      <p:sp>
        <p:nvSpPr>
          <p:cNvPr id="1280" name="Google Shape;1280;g5e30da15e4_0_82"/>
          <p:cNvSpPr txBox="1"/>
          <p:nvPr/>
        </p:nvSpPr>
        <p:spPr>
          <a:xfrm>
            <a:off x="1200925" y="1384625"/>
            <a:ext cx="6461400" cy="6873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None/>
            </a:pPr>
            <a:r>
              <a:rPr lang="en-US" sz="2200">
                <a:solidFill>
                  <a:srgbClr val="434343"/>
                </a:solidFill>
                <a:latin typeface="Open Sans"/>
                <a:ea typeface="Open Sans"/>
                <a:cs typeface="Open Sans"/>
                <a:sym typeface="Open Sans"/>
              </a:rPr>
              <a:t>Request and Response in a traditional web app:</a:t>
            </a:r>
            <a:endParaRPr sz="2200">
              <a:solidFill>
                <a:srgbClr val="434343"/>
              </a:solidFill>
              <a:latin typeface="Open Sans"/>
              <a:ea typeface="Open Sans"/>
              <a:cs typeface="Open Sans"/>
              <a:sym typeface="Open Sans"/>
            </a:endParaRPr>
          </a:p>
        </p:txBody>
      </p:sp>
      <p:pic>
        <p:nvPicPr>
          <p:cNvPr id="1281" name="Google Shape;1281;g5e30da15e4_0_82"/>
          <p:cNvPicPr preferRelativeResize="0"/>
          <p:nvPr/>
        </p:nvPicPr>
        <p:blipFill>
          <a:blip r:embed="rId4">
            <a:alphaModFix/>
          </a:blip>
          <a:stretch>
            <a:fillRect/>
          </a:stretch>
        </p:blipFill>
        <p:spPr>
          <a:xfrm>
            <a:off x="3158050" y="2224325"/>
            <a:ext cx="9563125" cy="6488775"/>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1286"/>
        <p:cNvGrpSpPr/>
        <p:nvPr/>
      </p:nvGrpSpPr>
      <p:grpSpPr>
        <a:xfrm>
          <a:off x="0" y="0"/>
          <a:ext cx="0" cy="0"/>
          <a:chOff x="0" y="0"/>
          <a:chExt cx="0" cy="0"/>
        </a:xfrm>
      </p:grpSpPr>
      <p:sp>
        <p:nvSpPr>
          <p:cNvPr id="1287" name="Google Shape;1287;g5e30da15e4_0_90"/>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Single-Page App</a:t>
            </a:r>
            <a:endParaRPr/>
          </a:p>
        </p:txBody>
      </p:sp>
      <p:pic>
        <p:nvPicPr>
          <p:cNvPr id="1288" name="Google Shape;1288;g5e30da15e4_0_90"/>
          <p:cNvPicPr preferRelativeResize="0"/>
          <p:nvPr/>
        </p:nvPicPr>
        <p:blipFill rotWithShape="1">
          <a:blip r:embed="rId3">
            <a:alphaModFix/>
          </a:blip>
          <a:srcRect/>
          <a:stretch/>
        </p:blipFill>
        <p:spPr>
          <a:xfrm>
            <a:off x="6015200" y="760650"/>
            <a:ext cx="4362701" cy="365750"/>
          </a:xfrm>
          <a:prstGeom prst="rect">
            <a:avLst/>
          </a:prstGeom>
          <a:noFill/>
          <a:ln>
            <a:noFill/>
          </a:ln>
        </p:spPr>
      </p:pic>
      <p:sp>
        <p:nvSpPr>
          <p:cNvPr id="1289" name="Google Shape;1289;g5e30da15e4_0_90"/>
          <p:cNvSpPr txBox="1"/>
          <p:nvPr/>
        </p:nvSpPr>
        <p:spPr>
          <a:xfrm>
            <a:off x="1200925" y="1384625"/>
            <a:ext cx="7943100" cy="6873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None/>
            </a:pPr>
            <a:r>
              <a:rPr lang="en-US" sz="2200">
                <a:solidFill>
                  <a:srgbClr val="434343"/>
                </a:solidFill>
                <a:latin typeface="Open Sans"/>
                <a:ea typeface="Open Sans"/>
                <a:cs typeface="Open Sans"/>
                <a:sym typeface="Open Sans"/>
              </a:rPr>
              <a:t>Request and Response in a Single-Page App (SPA):</a:t>
            </a:r>
            <a:endParaRPr sz="2200">
              <a:solidFill>
                <a:srgbClr val="434343"/>
              </a:solidFill>
              <a:latin typeface="Open Sans"/>
              <a:ea typeface="Open Sans"/>
              <a:cs typeface="Open Sans"/>
              <a:sym typeface="Open Sans"/>
            </a:endParaRPr>
          </a:p>
        </p:txBody>
      </p:sp>
      <p:pic>
        <p:nvPicPr>
          <p:cNvPr id="1290" name="Google Shape;1290;g5e30da15e4_0_90"/>
          <p:cNvPicPr preferRelativeResize="0"/>
          <p:nvPr/>
        </p:nvPicPr>
        <p:blipFill>
          <a:blip r:embed="rId4">
            <a:alphaModFix/>
          </a:blip>
          <a:stretch>
            <a:fillRect/>
          </a:stretch>
        </p:blipFill>
        <p:spPr>
          <a:xfrm>
            <a:off x="2725100" y="2330150"/>
            <a:ext cx="10241100" cy="6454025"/>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1294"/>
        <p:cNvGrpSpPr/>
        <p:nvPr/>
      </p:nvGrpSpPr>
      <p:grpSpPr>
        <a:xfrm>
          <a:off x="0" y="0"/>
          <a:ext cx="0" cy="0"/>
          <a:chOff x="0" y="0"/>
          <a:chExt cx="0" cy="0"/>
        </a:xfrm>
      </p:grpSpPr>
      <p:sp>
        <p:nvSpPr>
          <p:cNvPr id="1295" name="Google Shape;1295;g5e30da15e4_0_107"/>
          <p:cNvSpPr txBox="1">
            <a:spLocks noGrp="1"/>
          </p:cNvSpPr>
          <p:nvPr>
            <p:ph type="body" idx="1"/>
          </p:nvPr>
        </p:nvSpPr>
        <p:spPr>
          <a:xfrm>
            <a:off x="0" y="4114800"/>
            <a:ext cx="16256100" cy="914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1000"/>
              </a:spcBef>
              <a:spcAft>
                <a:spcPts val="0"/>
              </a:spcAft>
              <a:buSzPts val="1100"/>
              <a:buNone/>
            </a:pPr>
            <a:r>
              <a:rPr lang="en-US"/>
              <a:t>React Router</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g5e30da15e4_0_115"/>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React Router</a:t>
            </a:r>
            <a:endParaRPr/>
          </a:p>
        </p:txBody>
      </p:sp>
      <p:pic>
        <p:nvPicPr>
          <p:cNvPr id="1302" name="Google Shape;1302;g5e30da15e4_0_115"/>
          <p:cNvPicPr preferRelativeResize="0"/>
          <p:nvPr/>
        </p:nvPicPr>
        <p:blipFill rotWithShape="1">
          <a:blip r:embed="rId3">
            <a:alphaModFix/>
          </a:blip>
          <a:srcRect/>
          <a:stretch/>
        </p:blipFill>
        <p:spPr>
          <a:xfrm>
            <a:off x="6472989" y="760639"/>
            <a:ext cx="3356359" cy="365760"/>
          </a:xfrm>
          <a:prstGeom prst="rect">
            <a:avLst/>
          </a:prstGeom>
          <a:noFill/>
          <a:ln>
            <a:noFill/>
          </a:ln>
        </p:spPr>
      </p:pic>
      <p:sp>
        <p:nvSpPr>
          <p:cNvPr id="1303" name="Google Shape;1303;g5e30da15e4_0_115"/>
          <p:cNvSpPr txBox="1"/>
          <p:nvPr/>
        </p:nvSpPr>
        <p:spPr>
          <a:xfrm>
            <a:off x="1682200" y="1467400"/>
            <a:ext cx="13312800" cy="72675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None/>
            </a:pPr>
            <a:endParaRPr sz="2200">
              <a:solidFill>
                <a:srgbClr val="434343"/>
              </a:solidFill>
              <a:latin typeface="Open Sans"/>
              <a:ea typeface="Open Sans"/>
              <a:cs typeface="Open Sans"/>
              <a:sym typeface="Open Sans"/>
            </a:endParaRPr>
          </a:p>
          <a:p>
            <a:pPr marL="9144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Turns React projects into SPAs which are a collection of navigational Components that compose declaratively with your application</a:t>
            </a:r>
            <a:endParaRPr sz="2200">
              <a:solidFill>
                <a:srgbClr val="434343"/>
              </a:solidFill>
              <a:latin typeface="Open Sans"/>
              <a:ea typeface="Open Sans"/>
              <a:cs typeface="Open Sans"/>
              <a:sym typeface="Open Sans"/>
            </a:endParaRPr>
          </a:p>
          <a:p>
            <a:pPr marL="9144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Provides a number of specialized Components that:</a:t>
            </a:r>
            <a:endParaRPr sz="2200">
              <a:solidFill>
                <a:srgbClr val="434343"/>
              </a:solidFill>
              <a:latin typeface="Open Sans"/>
              <a:ea typeface="Open Sans"/>
              <a:cs typeface="Open Sans"/>
              <a:sym typeface="Open Sans"/>
            </a:endParaRPr>
          </a:p>
          <a:p>
            <a:pPr marL="1371600" marR="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Manage the creation of links</a:t>
            </a:r>
            <a:endParaRPr sz="2200">
              <a:solidFill>
                <a:srgbClr val="434343"/>
              </a:solidFill>
              <a:latin typeface="Open Sans"/>
              <a:ea typeface="Open Sans"/>
              <a:cs typeface="Open Sans"/>
              <a:sym typeface="Open Sans"/>
            </a:endParaRPr>
          </a:p>
          <a:p>
            <a:pPr marL="1371600" marR="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Manage the app’s URL</a:t>
            </a:r>
            <a:endParaRPr sz="2200">
              <a:solidFill>
                <a:srgbClr val="434343"/>
              </a:solidFill>
              <a:latin typeface="Open Sans"/>
              <a:ea typeface="Open Sans"/>
              <a:cs typeface="Open Sans"/>
              <a:sym typeface="Open Sans"/>
            </a:endParaRPr>
          </a:p>
          <a:p>
            <a:pPr marL="1371600" marR="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Provide transitions when navigating between different URL locations</a:t>
            </a:r>
            <a:endParaRPr sz="2200">
              <a:solidFill>
                <a:srgbClr val="434343"/>
              </a:solidFill>
              <a:latin typeface="Open Sans"/>
              <a:ea typeface="Open Sans"/>
              <a:cs typeface="Open Sans"/>
              <a:sym typeface="Open Sans"/>
            </a:endParaRPr>
          </a:p>
          <a:p>
            <a:pPr marL="9144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Install React Router by running the command </a:t>
            </a:r>
            <a:r>
              <a:rPr lang="en-US" sz="2200" b="1">
                <a:solidFill>
                  <a:srgbClr val="434343"/>
                </a:solidFill>
                <a:latin typeface="Open Sans"/>
                <a:ea typeface="Open Sans"/>
                <a:cs typeface="Open Sans"/>
                <a:sym typeface="Open Sans"/>
              </a:rPr>
              <a:t>npm install --save react-router-dom</a:t>
            </a:r>
            <a:endParaRPr sz="2200" b="1">
              <a:solidFill>
                <a:srgbClr val="434343"/>
              </a:solidFill>
              <a:latin typeface="Open Sans"/>
              <a:ea typeface="Open Sans"/>
              <a:cs typeface="Open Sans"/>
              <a:sym typeface="Open Sans"/>
            </a:endParaRPr>
          </a:p>
          <a:p>
            <a:pPr marL="9144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React Router has these Components :</a:t>
            </a:r>
            <a:endParaRPr sz="2200">
              <a:solidFill>
                <a:srgbClr val="434343"/>
              </a:solidFill>
              <a:latin typeface="Open Sans"/>
              <a:ea typeface="Open Sans"/>
              <a:cs typeface="Open Sans"/>
              <a:sym typeface="Open Sans"/>
            </a:endParaRPr>
          </a:p>
          <a:p>
            <a:pPr marL="137160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BrowserRouter</a:t>
            </a:r>
            <a:endParaRPr sz="2200">
              <a:solidFill>
                <a:srgbClr val="434343"/>
              </a:solidFill>
              <a:latin typeface="Open Sans"/>
              <a:ea typeface="Open Sans"/>
              <a:cs typeface="Open Sans"/>
              <a:sym typeface="Open Sans"/>
            </a:endParaRPr>
          </a:p>
          <a:p>
            <a:pPr marL="137160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Link</a:t>
            </a:r>
            <a:endParaRPr sz="2200">
              <a:solidFill>
                <a:srgbClr val="434343"/>
              </a:solidFill>
              <a:latin typeface="Open Sans"/>
              <a:ea typeface="Open Sans"/>
              <a:cs typeface="Open Sans"/>
              <a:sym typeface="Open Sans"/>
            </a:endParaRPr>
          </a:p>
          <a:p>
            <a:pPr marL="137160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NavLink</a:t>
            </a:r>
            <a:endParaRPr sz="2200">
              <a:solidFill>
                <a:srgbClr val="434343"/>
              </a:solidFill>
              <a:latin typeface="Open Sans"/>
              <a:ea typeface="Open Sans"/>
              <a:cs typeface="Open Sans"/>
              <a:sym typeface="Open Sans"/>
            </a:endParaRPr>
          </a:p>
          <a:p>
            <a:pPr marL="1371600" marR="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Route</a:t>
            </a:r>
            <a:endParaRPr sz="2200">
              <a:solidFill>
                <a:srgbClr val="434343"/>
              </a:solidFill>
              <a:latin typeface="Open Sans"/>
              <a:ea typeface="Open Sans"/>
              <a:cs typeface="Open Sans"/>
              <a:sym typeface="Open Sans"/>
            </a:endParaRPr>
          </a:p>
          <a:p>
            <a:pPr marL="1371600" marR="0" lvl="1"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Switch</a:t>
            </a:r>
            <a:endParaRPr sz="2200">
              <a:solidFill>
                <a:srgbClr val="434343"/>
              </a:solidFill>
              <a:latin typeface="Open Sans"/>
              <a:ea typeface="Open Sans"/>
              <a:cs typeface="Open Sans"/>
              <a:sym typeface="Open Sans"/>
            </a:endParaRPr>
          </a:p>
          <a:p>
            <a:pPr marL="457200" lvl="0" indent="0" algn="l" rtl="0">
              <a:lnSpc>
                <a:spcPct val="150000"/>
              </a:lnSpc>
              <a:spcBef>
                <a:spcPts val="0"/>
              </a:spcBef>
              <a:spcAft>
                <a:spcPts val="0"/>
              </a:spcAft>
              <a:buNone/>
            </a:pPr>
            <a:endParaRPr sz="2200">
              <a:solidFill>
                <a:srgbClr val="434343"/>
              </a:solidFill>
              <a:latin typeface="Open Sans"/>
              <a:ea typeface="Open Sans"/>
              <a:cs typeface="Open Sans"/>
              <a:sym typeface="Open Sans"/>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1308"/>
        <p:cNvGrpSpPr/>
        <p:nvPr/>
      </p:nvGrpSpPr>
      <p:grpSpPr>
        <a:xfrm>
          <a:off x="0" y="0"/>
          <a:ext cx="0" cy="0"/>
          <a:chOff x="0" y="0"/>
          <a:chExt cx="0" cy="0"/>
        </a:xfrm>
      </p:grpSpPr>
      <p:sp>
        <p:nvSpPr>
          <p:cNvPr id="1309" name="Google Shape;1309;g5e30da15e4_0_127"/>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BrowserRouter</a:t>
            </a:r>
            <a:endParaRPr/>
          </a:p>
        </p:txBody>
      </p:sp>
      <p:pic>
        <p:nvPicPr>
          <p:cNvPr id="1310" name="Google Shape;1310;g5e30da15e4_0_127"/>
          <p:cNvPicPr preferRelativeResize="0"/>
          <p:nvPr/>
        </p:nvPicPr>
        <p:blipFill rotWithShape="1">
          <a:blip r:embed="rId3">
            <a:alphaModFix/>
          </a:blip>
          <a:srcRect/>
          <a:stretch/>
        </p:blipFill>
        <p:spPr>
          <a:xfrm>
            <a:off x="6472989" y="760639"/>
            <a:ext cx="3356359" cy="365760"/>
          </a:xfrm>
          <a:prstGeom prst="rect">
            <a:avLst/>
          </a:prstGeom>
          <a:noFill/>
          <a:ln>
            <a:noFill/>
          </a:ln>
        </p:spPr>
      </p:pic>
      <p:sp>
        <p:nvSpPr>
          <p:cNvPr id="1311" name="Google Shape;1311;g5e30da15e4_0_127"/>
          <p:cNvSpPr txBox="1"/>
          <p:nvPr/>
        </p:nvSpPr>
        <p:spPr>
          <a:xfrm>
            <a:off x="1682200" y="1764575"/>
            <a:ext cx="13312800" cy="16443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None/>
            </a:pPr>
            <a:r>
              <a:rPr lang="en-US" sz="2200">
                <a:solidFill>
                  <a:srgbClr val="434343"/>
                </a:solidFill>
                <a:latin typeface="Open Sans"/>
                <a:ea typeface="Open Sans"/>
                <a:cs typeface="Open Sans"/>
                <a:sym typeface="Open Sans"/>
              </a:rPr>
              <a:t>Below are the features of BrowserRouter:</a:t>
            </a:r>
            <a:endParaRPr sz="2200">
              <a:solidFill>
                <a:srgbClr val="434343"/>
              </a:solidFill>
              <a:latin typeface="Open Sans"/>
              <a:ea typeface="Open Sans"/>
              <a:cs typeface="Open Sans"/>
              <a:sym typeface="Open Sans"/>
            </a:endParaRPr>
          </a:p>
          <a:p>
            <a:pPr marL="9144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is used to handle dynamic requests.</a:t>
            </a:r>
            <a:endParaRPr sz="2200">
              <a:solidFill>
                <a:srgbClr val="434343"/>
              </a:solidFill>
              <a:latin typeface="Open Sans"/>
              <a:ea typeface="Open Sans"/>
              <a:cs typeface="Open Sans"/>
              <a:sym typeface="Open Sans"/>
            </a:endParaRPr>
          </a:p>
          <a:p>
            <a:pPr marL="9144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listens to changes in URL. </a:t>
            </a:r>
            <a:endParaRPr sz="2200">
              <a:solidFill>
                <a:srgbClr val="434343"/>
              </a:solidFill>
              <a:latin typeface="Open Sans"/>
              <a:ea typeface="Open Sans"/>
              <a:cs typeface="Open Sans"/>
              <a:sym typeface="Open Sans"/>
            </a:endParaRPr>
          </a:p>
          <a:p>
            <a:pPr marL="9144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makes sure that the correct screen, that is, the Component shows up.</a:t>
            </a:r>
            <a:endParaRPr sz="2200">
              <a:solidFill>
                <a:srgbClr val="434343"/>
              </a:solidFill>
              <a:latin typeface="Open Sans"/>
              <a:ea typeface="Open Sans"/>
              <a:cs typeface="Open Sans"/>
              <a:sym typeface="Open Sans"/>
            </a:endParaRPr>
          </a:p>
          <a:p>
            <a:pPr marL="91440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wraps your whole app in a BrowserRouter Component for the React Router to work.</a:t>
            </a:r>
            <a:endParaRPr sz="2200">
              <a:solidFill>
                <a:srgbClr val="434343"/>
              </a:solidFill>
              <a:latin typeface="Open Sans"/>
              <a:ea typeface="Open Sans"/>
              <a:cs typeface="Open Sans"/>
              <a:sym typeface="Open Sans"/>
            </a:endParaRPr>
          </a:p>
          <a:p>
            <a:pPr marL="9144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code below shows wrapping the app in BrowserRouter.</a:t>
            </a:r>
            <a:endParaRPr sz="2200">
              <a:solidFill>
                <a:srgbClr val="434343"/>
              </a:solidFill>
              <a:latin typeface="Open Sans"/>
              <a:ea typeface="Open Sans"/>
              <a:cs typeface="Open Sans"/>
              <a:sym typeface="Open Sans"/>
            </a:endParaRPr>
          </a:p>
          <a:p>
            <a:pPr marL="457200" marR="0" lvl="0" indent="0" algn="l" rtl="0">
              <a:lnSpc>
                <a:spcPct val="150000"/>
              </a:lnSpc>
              <a:spcBef>
                <a:spcPts val="0"/>
              </a:spcBef>
              <a:spcAft>
                <a:spcPts val="0"/>
              </a:spcAft>
              <a:buNone/>
            </a:pPr>
            <a:endParaRPr sz="2200">
              <a:solidFill>
                <a:srgbClr val="434343"/>
              </a:solidFill>
              <a:latin typeface="Open Sans"/>
              <a:ea typeface="Open Sans"/>
              <a:cs typeface="Open Sans"/>
              <a:sym typeface="Open Sans"/>
            </a:endParaRPr>
          </a:p>
        </p:txBody>
      </p:sp>
      <p:sp>
        <p:nvSpPr>
          <p:cNvPr id="1312" name="Google Shape;1312;g5e30da15e4_0_127"/>
          <p:cNvSpPr txBox="1"/>
          <p:nvPr/>
        </p:nvSpPr>
        <p:spPr>
          <a:xfrm>
            <a:off x="4204725" y="5209750"/>
            <a:ext cx="6129900" cy="23409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ReactDOM.render((</a:t>
            </a:r>
            <a:endParaRPr sz="2200">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&lt;BrowserRouter&gt;</a:t>
            </a:r>
            <a:endParaRPr sz="2200">
              <a:latin typeface="Open Sans"/>
              <a:ea typeface="Open Sans"/>
              <a:cs typeface="Open Sans"/>
              <a:sym typeface="Open Sans"/>
            </a:endParaRPr>
          </a:p>
          <a:p>
            <a:pPr marL="457200" lvl="0" indent="45720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&lt;App/&gt;</a:t>
            </a:r>
            <a:endParaRPr sz="2200">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&lt;/BrowserRouter&gt;</a:t>
            </a:r>
            <a:endParaRPr sz="2200">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 el)</a:t>
            </a:r>
            <a:endParaRPr sz="2200">
              <a:latin typeface="Open Sans"/>
              <a:ea typeface="Open Sans"/>
              <a:cs typeface="Open Sans"/>
              <a:sym typeface="Open Sans"/>
            </a:endParaRPr>
          </a:p>
          <a:p>
            <a:pPr marL="0" lvl="0" indent="0" algn="l" rtl="0">
              <a:lnSpc>
                <a:spcPct val="115000"/>
              </a:lnSpc>
              <a:spcBef>
                <a:spcPts val="0"/>
              </a:spcBef>
              <a:spcAft>
                <a:spcPts val="0"/>
              </a:spcAft>
              <a:buNone/>
            </a:pPr>
            <a:endParaRPr sz="2200">
              <a:latin typeface="Open Sans"/>
              <a:ea typeface="Open Sans"/>
              <a:cs typeface="Open Sans"/>
              <a:sym typeface="Open Sans"/>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g5e30da15e4_0_155"/>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Link</a:t>
            </a:r>
            <a:endParaRPr/>
          </a:p>
        </p:txBody>
      </p:sp>
      <p:pic>
        <p:nvPicPr>
          <p:cNvPr id="1319" name="Google Shape;1319;g5e30da15e4_0_155"/>
          <p:cNvPicPr preferRelativeResize="0"/>
          <p:nvPr/>
        </p:nvPicPr>
        <p:blipFill rotWithShape="1">
          <a:blip r:embed="rId3">
            <a:alphaModFix/>
          </a:blip>
          <a:srcRect/>
          <a:stretch/>
        </p:blipFill>
        <p:spPr>
          <a:xfrm>
            <a:off x="7094875" y="760650"/>
            <a:ext cx="2335576" cy="365750"/>
          </a:xfrm>
          <a:prstGeom prst="rect">
            <a:avLst/>
          </a:prstGeom>
          <a:noFill/>
          <a:ln>
            <a:noFill/>
          </a:ln>
        </p:spPr>
      </p:pic>
      <p:sp>
        <p:nvSpPr>
          <p:cNvPr id="1320" name="Google Shape;1320;g5e30da15e4_0_155"/>
          <p:cNvSpPr txBox="1"/>
          <p:nvPr/>
        </p:nvSpPr>
        <p:spPr>
          <a:xfrm>
            <a:off x="1682200" y="1764575"/>
            <a:ext cx="13312800" cy="1249500"/>
          </a:xfrm>
          <a:prstGeom prst="rect">
            <a:avLst/>
          </a:prstGeom>
          <a:noFill/>
          <a:ln>
            <a:noFill/>
          </a:ln>
        </p:spPr>
        <p:txBody>
          <a:bodyPr spcFirstLastPara="1" wrap="square" lIns="91425" tIns="91425" rIns="91425" bIns="91425" anchor="t" anchorCtr="0">
            <a:noAutofit/>
          </a:bodyPr>
          <a:lstStyle/>
          <a:p>
            <a:pPr marL="0" marR="0" lvl="0" indent="0" algn="l" rtl="0">
              <a:lnSpc>
                <a:spcPct val="150000"/>
              </a:lnSpc>
              <a:spcBef>
                <a:spcPts val="0"/>
              </a:spcBef>
              <a:spcAft>
                <a:spcPts val="0"/>
              </a:spcAft>
              <a:buNone/>
            </a:pPr>
            <a:r>
              <a:rPr lang="en-US" sz="2200">
                <a:solidFill>
                  <a:srgbClr val="434343"/>
                </a:solidFill>
                <a:latin typeface="Open Sans"/>
                <a:ea typeface="Open Sans"/>
                <a:cs typeface="Open Sans"/>
                <a:sym typeface="Open Sans"/>
              </a:rPr>
              <a:t>Below are the features of Link:</a:t>
            </a:r>
            <a:endParaRPr sz="2200">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provides declarative and accessible navigation around your application.</a:t>
            </a:r>
            <a:endParaRPr sz="2200">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is used instead of anchor tags (&lt;a&gt;&lt;/a&gt;).</a:t>
            </a:r>
            <a:endParaRPr sz="2200">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code snippet below demonstrates using Link.</a:t>
            </a:r>
            <a:endParaRPr sz="2200">
              <a:solidFill>
                <a:srgbClr val="434343"/>
              </a:solidFill>
              <a:latin typeface="Open Sans"/>
              <a:ea typeface="Open Sans"/>
              <a:cs typeface="Open Sans"/>
              <a:sym typeface="Open Sans"/>
            </a:endParaRPr>
          </a:p>
        </p:txBody>
      </p:sp>
      <p:sp>
        <p:nvSpPr>
          <p:cNvPr id="1321" name="Google Shape;1321;g5e30da15e4_0_155"/>
          <p:cNvSpPr txBox="1"/>
          <p:nvPr/>
        </p:nvSpPr>
        <p:spPr>
          <a:xfrm>
            <a:off x="4204725" y="4295350"/>
            <a:ext cx="6129900" cy="6873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a:latin typeface="Open Sans"/>
                <a:ea typeface="Open Sans"/>
                <a:cs typeface="Open Sans"/>
                <a:sym typeface="Open Sans"/>
              </a:rPr>
              <a:t>&lt; Link to = "/about" &gt; About &lt; /Link &gt;</a:t>
            </a:r>
            <a:endParaRPr sz="2200">
              <a:latin typeface="Open Sans"/>
              <a:ea typeface="Open Sans"/>
              <a:cs typeface="Open Sans"/>
              <a:sym typeface="Open Sans"/>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1326"/>
        <p:cNvGrpSpPr/>
        <p:nvPr/>
      </p:nvGrpSpPr>
      <p:grpSpPr>
        <a:xfrm>
          <a:off x="0" y="0"/>
          <a:ext cx="0" cy="0"/>
          <a:chOff x="0" y="0"/>
          <a:chExt cx="0" cy="0"/>
        </a:xfrm>
      </p:grpSpPr>
      <p:sp>
        <p:nvSpPr>
          <p:cNvPr id="1327" name="Google Shape;1327;g5e30da15e4_0_176"/>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NavLink</a:t>
            </a:r>
            <a:endParaRPr/>
          </a:p>
        </p:txBody>
      </p:sp>
      <p:pic>
        <p:nvPicPr>
          <p:cNvPr id="1328" name="Google Shape;1328;g5e30da15e4_0_176"/>
          <p:cNvPicPr preferRelativeResize="0"/>
          <p:nvPr/>
        </p:nvPicPr>
        <p:blipFill rotWithShape="1">
          <a:blip r:embed="rId3">
            <a:alphaModFix/>
          </a:blip>
          <a:srcRect/>
          <a:stretch/>
        </p:blipFill>
        <p:spPr>
          <a:xfrm>
            <a:off x="6472989" y="760639"/>
            <a:ext cx="3356359" cy="365760"/>
          </a:xfrm>
          <a:prstGeom prst="rect">
            <a:avLst/>
          </a:prstGeom>
          <a:noFill/>
          <a:ln>
            <a:noFill/>
          </a:ln>
        </p:spPr>
      </p:pic>
      <p:sp>
        <p:nvSpPr>
          <p:cNvPr id="1329" name="Google Shape;1329;g5e30da15e4_0_176"/>
          <p:cNvSpPr txBox="1"/>
          <p:nvPr/>
        </p:nvSpPr>
        <p:spPr>
          <a:xfrm>
            <a:off x="1682200" y="1764575"/>
            <a:ext cx="13312800" cy="11229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NavLink is a special version of the &lt;Link&gt; that will add styling attributes to the rendered Element when it matches the current URL.</a:t>
            </a:r>
            <a:endParaRPr sz="2200">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code below shows implementing a NavLink.</a:t>
            </a:r>
            <a:endParaRPr sz="2200">
              <a:solidFill>
                <a:srgbClr val="434343"/>
              </a:solidFill>
              <a:latin typeface="Open Sans"/>
              <a:ea typeface="Open Sans"/>
              <a:cs typeface="Open Sans"/>
              <a:sym typeface="Open Sans"/>
            </a:endParaRPr>
          </a:p>
          <a:p>
            <a:pPr marL="457200" marR="0" lvl="0" indent="0" algn="l" rtl="0">
              <a:lnSpc>
                <a:spcPct val="150000"/>
              </a:lnSpc>
              <a:spcBef>
                <a:spcPts val="0"/>
              </a:spcBef>
              <a:spcAft>
                <a:spcPts val="0"/>
              </a:spcAft>
              <a:buNone/>
            </a:pPr>
            <a:endParaRPr sz="2200">
              <a:solidFill>
                <a:srgbClr val="434343"/>
              </a:solidFill>
              <a:latin typeface="Open Sans"/>
              <a:ea typeface="Open Sans"/>
              <a:cs typeface="Open Sans"/>
              <a:sym typeface="Open Sans"/>
            </a:endParaRPr>
          </a:p>
        </p:txBody>
      </p:sp>
      <p:sp>
        <p:nvSpPr>
          <p:cNvPr id="1330" name="Google Shape;1330;g5e30da15e4_0_176"/>
          <p:cNvSpPr txBox="1"/>
          <p:nvPr/>
        </p:nvSpPr>
        <p:spPr>
          <a:xfrm>
            <a:off x="2836925" y="3525650"/>
            <a:ext cx="9498600" cy="7977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200">
                <a:latin typeface="Open Sans"/>
                <a:ea typeface="Open Sans"/>
                <a:cs typeface="Open Sans"/>
                <a:sym typeface="Open Sans"/>
              </a:rPr>
              <a:t>&lt;NavLink to = "/faq" activeClassName = “active“ &gt;FAQs&lt; /NavLink &gt;</a:t>
            </a:r>
            <a:endParaRPr sz="2200">
              <a:latin typeface="Open Sans"/>
              <a:ea typeface="Open Sans"/>
              <a:cs typeface="Open Sans"/>
              <a:sym typeface="Open Sans"/>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1335"/>
        <p:cNvGrpSpPr/>
        <p:nvPr/>
      </p:nvGrpSpPr>
      <p:grpSpPr>
        <a:xfrm>
          <a:off x="0" y="0"/>
          <a:ext cx="0" cy="0"/>
          <a:chOff x="0" y="0"/>
          <a:chExt cx="0" cy="0"/>
        </a:xfrm>
      </p:grpSpPr>
      <p:sp>
        <p:nvSpPr>
          <p:cNvPr id="1336" name="Google Shape;1336;g5e30da15e4_0_138"/>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Route</a:t>
            </a:r>
            <a:endParaRPr/>
          </a:p>
        </p:txBody>
      </p:sp>
      <p:pic>
        <p:nvPicPr>
          <p:cNvPr id="1337" name="Google Shape;1337;g5e30da15e4_0_138"/>
          <p:cNvPicPr preferRelativeResize="0"/>
          <p:nvPr/>
        </p:nvPicPr>
        <p:blipFill rotWithShape="1">
          <a:blip r:embed="rId3">
            <a:alphaModFix/>
          </a:blip>
          <a:srcRect/>
          <a:stretch/>
        </p:blipFill>
        <p:spPr>
          <a:xfrm>
            <a:off x="6472989" y="760639"/>
            <a:ext cx="3356359" cy="365760"/>
          </a:xfrm>
          <a:prstGeom prst="rect">
            <a:avLst/>
          </a:prstGeom>
          <a:noFill/>
          <a:ln>
            <a:noFill/>
          </a:ln>
        </p:spPr>
      </p:pic>
      <p:sp>
        <p:nvSpPr>
          <p:cNvPr id="1338" name="Google Shape;1338;g5e30da15e4_0_138"/>
          <p:cNvSpPr txBox="1"/>
          <p:nvPr/>
        </p:nvSpPr>
        <p:spPr>
          <a:xfrm>
            <a:off x="1682200" y="1764575"/>
            <a:ext cx="13312800" cy="687300"/>
          </a:xfrm>
          <a:prstGeom prst="rect">
            <a:avLst/>
          </a:prstGeom>
          <a:noFill/>
          <a:ln>
            <a:noFill/>
          </a:ln>
        </p:spPr>
        <p:txBody>
          <a:bodyPr spcFirstLastPara="1" wrap="square" lIns="91425" tIns="91425" rIns="91425" bIns="91425" anchor="t" anchorCtr="0">
            <a:noAutofit/>
          </a:bodyPr>
          <a:lstStyle/>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Route renders some UI when a location matches the route’s path</a:t>
            </a:r>
            <a:endParaRPr sz="2200">
              <a:solidFill>
                <a:srgbClr val="434343"/>
              </a:solidFill>
              <a:latin typeface="Open Sans"/>
              <a:ea typeface="Open Sans"/>
              <a:cs typeface="Open Sans"/>
              <a:sym typeface="Open Sans"/>
            </a:endParaRPr>
          </a:p>
          <a:p>
            <a:pPr marL="4572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can be implemented as shown below:</a:t>
            </a:r>
            <a:endParaRPr sz="2200">
              <a:solidFill>
                <a:srgbClr val="434343"/>
              </a:solidFill>
              <a:latin typeface="Open Sans"/>
              <a:ea typeface="Open Sans"/>
              <a:cs typeface="Open Sans"/>
              <a:sym typeface="Open Sans"/>
            </a:endParaRPr>
          </a:p>
        </p:txBody>
      </p:sp>
      <p:sp>
        <p:nvSpPr>
          <p:cNvPr id="1339" name="Google Shape;1339;g5e30da15e4_0_138"/>
          <p:cNvSpPr txBox="1"/>
          <p:nvPr/>
        </p:nvSpPr>
        <p:spPr>
          <a:xfrm>
            <a:off x="3571475" y="3546150"/>
            <a:ext cx="8080200" cy="28620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&lt;Route exact path="/" Component={Home}/&gt;</a:t>
            </a:r>
            <a:endParaRPr sz="2200">
              <a:latin typeface="Open Sans"/>
              <a:ea typeface="Open Sans"/>
              <a:cs typeface="Open Sans"/>
              <a:sym typeface="Open Sans"/>
            </a:endParaRPr>
          </a:p>
          <a:p>
            <a:pPr marL="0" lvl="0" indent="0" algn="l" rtl="0">
              <a:lnSpc>
                <a:spcPct val="115000"/>
              </a:lnSpc>
              <a:spcBef>
                <a:spcPts val="0"/>
              </a:spcBef>
              <a:spcAft>
                <a:spcPts val="0"/>
              </a:spcAft>
              <a:buNone/>
            </a:pPr>
            <a:endParaRPr sz="2200">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&lt;Route path="/news" Component={NewsFeed}/&gt;</a:t>
            </a:r>
            <a:endParaRPr sz="2200">
              <a:latin typeface="Open Sans"/>
              <a:ea typeface="Open Sans"/>
              <a:cs typeface="Open Sans"/>
              <a:sym typeface="Open Sans"/>
            </a:endParaRPr>
          </a:p>
          <a:p>
            <a:pPr marL="0" lvl="0" indent="0" algn="l" rtl="0">
              <a:lnSpc>
                <a:spcPct val="115000"/>
              </a:lnSpc>
              <a:spcBef>
                <a:spcPts val="0"/>
              </a:spcBef>
              <a:spcAft>
                <a:spcPts val="0"/>
              </a:spcAft>
              <a:buNone/>
            </a:pPr>
            <a:endParaRPr sz="2200">
              <a:latin typeface="Open Sans"/>
              <a:ea typeface="Open Sans"/>
              <a:cs typeface="Open Sans"/>
              <a:sym typeface="Open Sans"/>
            </a:endParaRPr>
          </a:p>
          <a:p>
            <a:pPr marL="0" lvl="0" indent="0" algn="l" rtl="0">
              <a:lnSpc>
                <a:spcPct val="115000"/>
              </a:lnSpc>
              <a:spcBef>
                <a:spcPts val="0"/>
              </a:spcBef>
              <a:spcAft>
                <a:spcPts val="0"/>
              </a:spcAft>
              <a:buNone/>
            </a:pPr>
            <a:r>
              <a:rPr lang="en-US" sz="2200">
                <a:latin typeface="Open Sans"/>
                <a:ea typeface="Open Sans"/>
                <a:cs typeface="Open Sans"/>
                <a:sym typeface="Open Sans"/>
              </a:rPr>
              <a:t>&lt;Route path="/home" render={() =&gt; </a:t>
            </a:r>
            <a:endParaRPr sz="2200">
              <a:latin typeface="Open Sans"/>
              <a:ea typeface="Open Sans"/>
              <a:cs typeface="Open Sans"/>
              <a:sym typeface="Open Sans"/>
            </a:endParaRPr>
          </a:p>
          <a:p>
            <a:pPr marL="0" lvl="0" indent="457200" algn="l" rtl="0">
              <a:lnSpc>
                <a:spcPct val="115000"/>
              </a:lnSpc>
              <a:spcBef>
                <a:spcPts val="0"/>
              </a:spcBef>
              <a:spcAft>
                <a:spcPts val="0"/>
              </a:spcAft>
              <a:buNone/>
            </a:pPr>
            <a:r>
              <a:rPr lang="en-US" sz="2200">
                <a:latin typeface="Open Sans"/>
                <a:ea typeface="Open Sans"/>
                <a:cs typeface="Open Sans"/>
                <a:sym typeface="Open Sans"/>
              </a:rPr>
              <a:t>&lt;div&gt;Home&lt;/div&gt;</a:t>
            </a:r>
            <a:endParaRPr sz="2200">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}/&gt;</a:t>
            </a:r>
            <a:endParaRPr sz="2200">
              <a:latin typeface="Open Sans"/>
              <a:ea typeface="Open Sans"/>
              <a:cs typeface="Open Sans"/>
              <a:sym typeface="Open Sans"/>
            </a:endParaRPr>
          </a:p>
          <a:p>
            <a:pPr marL="0" lvl="0" indent="0" algn="l" rtl="0">
              <a:lnSpc>
                <a:spcPct val="115000"/>
              </a:lnSpc>
              <a:spcBef>
                <a:spcPts val="0"/>
              </a:spcBef>
              <a:spcAft>
                <a:spcPts val="0"/>
              </a:spcAft>
              <a:buNone/>
            </a:pPr>
            <a:endParaRPr sz="2200">
              <a:latin typeface="Open Sans"/>
              <a:ea typeface="Open Sans"/>
              <a:cs typeface="Open Sans"/>
              <a:sym typeface="Open Sans"/>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1344"/>
        <p:cNvGrpSpPr/>
        <p:nvPr/>
      </p:nvGrpSpPr>
      <p:grpSpPr>
        <a:xfrm>
          <a:off x="0" y="0"/>
          <a:ext cx="0" cy="0"/>
          <a:chOff x="0" y="0"/>
          <a:chExt cx="0" cy="0"/>
        </a:xfrm>
      </p:grpSpPr>
      <p:sp>
        <p:nvSpPr>
          <p:cNvPr id="1345" name="Google Shape;1345;g5e30da15e4_0_166"/>
          <p:cNvSpPr txBox="1">
            <a:spLocks noGrp="1"/>
          </p:cNvSpPr>
          <p:nvPr>
            <p:ph type="title"/>
          </p:nvPr>
        </p:nvSpPr>
        <p:spPr>
          <a:xfrm>
            <a:off x="-10160" y="229878"/>
            <a:ext cx="16276200" cy="687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Switch</a:t>
            </a:r>
            <a:endParaRPr/>
          </a:p>
        </p:txBody>
      </p:sp>
      <p:pic>
        <p:nvPicPr>
          <p:cNvPr id="1346" name="Google Shape;1346;g5e30da15e4_0_166"/>
          <p:cNvPicPr preferRelativeResize="0"/>
          <p:nvPr/>
        </p:nvPicPr>
        <p:blipFill rotWithShape="1">
          <a:blip r:embed="rId3">
            <a:alphaModFix/>
          </a:blip>
          <a:srcRect/>
          <a:stretch/>
        </p:blipFill>
        <p:spPr>
          <a:xfrm>
            <a:off x="6472989" y="760639"/>
            <a:ext cx="3356359" cy="365760"/>
          </a:xfrm>
          <a:prstGeom prst="rect">
            <a:avLst/>
          </a:prstGeom>
          <a:noFill/>
          <a:ln>
            <a:noFill/>
          </a:ln>
        </p:spPr>
      </p:pic>
      <p:sp>
        <p:nvSpPr>
          <p:cNvPr id="1347" name="Google Shape;1347;g5e30da15e4_0_166"/>
          <p:cNvSpPr txBox="1"/>
          <p:nvPr/>
        </p:nvSpPr>
        <p:spPr>
          <a:xfrm>
            <a:off x="1726275" y="1126400"/>
            <a:ext cx="13312800" cy="1122900"/>
          </a:xfrm>
          <a:prstGeom prst="rect">
            <a:avLst/>
          </a:prstGeom>
          <a:noFill/>
          <a:ln>
            <a:noFill/>
          </a:ln>
        </p:spPr>
        <p:txBody>
          <a:bodyPr spcFirstLastPara="1" wrap="square" lIns="91425" tIns="91425" rIns="91425" bIns="91425" anchor="t" anchorCtr="0">
            <a:noAutofit/>
          </a:bodyPr>
          <a:lstStyle/>
          <a:p>
            <a:pPr marL="9144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renders the first child which could be either &lt;Route&gt; or &lt;Redirect&gt; that matches the location.</a:t>
            </a:r>
            <a:endParaRPr sz="2200">
              <a:solidFill>
                <a:srgbClr val="434343"/>
              </a:solidFill>
              <a:latin typeface="Open Sans"/>
              <a:ea typeface="Open Sans"/>
              <a:cs typeface="Open Sans"/>
              <a:sym typeface="Open Sans"/>
            </a:endParaRPr>
          </a:p>
          <a:p>
            <a:pPr marL="9144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It is unique in that it renders a route exclusively.</a:t>
            </a:r>
            <a:endParaRPr sz="2200">
              <a:solidFill>
                <a:srgbClr val="434343"/>
              </a:solidFill>
              <a:latin typeface="Open Sans"/>
              <a:ea typeface="Open Sans"/>
              <a:cs typeface="Open Sans"/>
              <a:sym typeface="Open Sans"/>
            </a:endParaRPr>
          </a:p>
          <a:p>
            <a:pPr marL="914400" marR="0" lvl="0" indent="-368300" algn="l" rtl="0">
              <a:lnSpc>
                <a:spcPct val="150000"/>
              </a:lnSpc>
              <a:spcBef>
                <a:spcPts val="0"/>
              </a:spcBef>
              <a:spcAft>
                <a:spcPts val="0"/>
              </a:spcAft>
              <a:buClr>
                <a:srgbClr val="434343"/>
              </a:buClr>
              <a:buSzPts val="2200"/>
              <a:buFont typeface="Open Sans"/>
              <a:buChar char="●"/>
            </a:pPr>
            <a:r>
              <a:rPr lang="en-US" sz="2200">
                <a:solidFill>
                  <a:srgbClr val="434343"/>
                </a:solidFill>
                <a:latin typeface="Open Sans"/>
                <a:ea typeface="Open Sans"/>
                <a:cs typeface="Open Sans"/>
                <a:sym typeface="Open Sans"/>
              </a:rPr>
              <a:t>The code below shows how to implement a Switch. </a:t>
            </a:r>
            <a:endParaRPr sz="2200">
              <a:solidFill>
                <a:srgbClr val="434343"/>
              </a:solidFill>
              <a:latin typeface="Open Sans"/>
              <a:ea typeface="Open Sans"/>
              <a:cs typeface="Open Sans"/>
              <a:sym typeface="Open Sans"/>
            </a:endParaRPr>
          </a:p>
          <a:p>
            <a:pPr marL="914400" marR="0" lvl="0" indent="0" algn="l" rtl="0">
              <a:lnSpc>
                <a:spcPct val="150000"/>
              </a:lnSpc>
              <a:spcBef>
                <a:spcPts val="0"/>
              </a:spcBef>
              <a:spcAft>
                <a:spcPts val="0"/>
              </a:spcAft>
              <a:buNone/>
            </a:pPr>
            <a:endParaRPr sz="2200">
              <a:solidFill>
                <a:srgbClr val="434343"/>
              </a:solidFill>
              <a:latin typeface="Open Sans"/>
              <a:ea typeface="Open Sans"/>
              <a:cs typeface="Open Sans"/>
              <a:sym typeface="Open Sans"/>
            </a:endParaRPr>
          </a:p>
        </p:txBody>
      </p:sp>
      <p:sp>
        <p:nvSpPr>
          <p:cNvPr id="1348" name="Google Shape;1348;g5e30da15e4_0_166"/>
          <p:cNvSpPr txBox="1"/>
          <p:nvPr/>
        </p:nvSpPr>
        <p:spPr>
          <a:xfrm>
            <a:off x="2836925" y="3525650"/>
            <a:ext cx="9498600" cy="5025000"/>
          </a:xfrm>
          <a:prstGeom prst="rect">
            <a:avLst/>
          </a:prstGeom>
          <a:solidFill>
            <a:srgbClr val="D9D2E9"/>
          </a:solid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200">
                <a:latin typeface="Open Sans"/>
                <a:ea typeface="Open Sans"/>
                <a:cs typeface="Open Sans"/>
                <a:sym typeface="Open Sans"/>
              </a:rPr>
              <a:t>&lt;Switch&gt;</a:t>
            </a:r>
            <a:endParaRPr sz="2200">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2200">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&lt;Route path="/products/new" Component={ProductForm} /&gt;</a:t>
            </a:r>
            <a:endParaRPr sz="2200">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&lt;Route exact path="/products/:id"</a:t>
            </a:r>
            <a:endParaRPr sz="2200">
              <a:latin typeface="Open Sans"/>
              <a:ea typeface="Open Sans"/>
              <a:cs typeface="Open Sans"/>
              <a:sym typeface="Open Sans"/>
            </a:endParaRPr>
          </a:p>
          <a:p>
            <a:pPr marL="457200" lvl="0" indent="45720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Component={ProductDetail} /&gt;</a:t>
            </a:r>
            <a:endParaRPr sz="2200">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&lt;Route exact path="/products/:id/edit"</a:t>
            </a:r>
            <a:endParaRPr sz="2200">
              <a:latin typeface="Open Sans"/>
              <a:ea typeface="Open Sans"/>
              <a:cs typeface="Open Sans"/>
              <a:sym typeface="Open Sans"/>
            </a:endParaRPr>
          </a:p>
          <a:p>
            <a:pPr marL="457200" lvl="0" indent="45720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Component={ProductForm} /&gt;</a:t>
            </a:r>
            <a:endParaRPr sz="2200">
              <a:latin typeface="Open Sans"/>
              <a:ea typeface="Open Sans"/>
              <a:cs typeface="Open Sans"/>
              <a:sym typeface="Open Sans"/>
            </a:endParaRPr>
          </a:p>
          <a:p>
            <a:pPr marL="0" lvl="0" indent="45720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&lt;Route render={() =&gt; (</a:t>
            </a:r>
            <a:endParaRPr sz="2200">
              <a:latin typeface="Open Sans"/>
              <a:ea typeface="Open Sans"/>
              <a:cs typeface="Open Sans"/>
              <a:sym typeface="Open Sans"/>
            </a:endParaRPr>
          </a:p>
          <a:p>
            <a:pPr marL="457200" lvl="0" indent="45720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&lt;AppAlert type="info"</a:t>
            </a:r>
            <a:endParaRPr sz="2200">
              <a:latin typeface="Open Sans"/>
              <a:ea typeface="Open Sans"/>
              <a:cs typeface="Open Sans"/>
              <a:sym typeface="Open Sans"/>
            </a:endParaRPr>
          </a:p>
          <a:p>
            <a:pPr marL="914400" lvl="0" indent="45720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message="Select a product from the list." /&gt;</a:t>
            </a:r>
            <a:endParaRPr sz="2200">
              <a:latin typeface="Open Sans"/>
              <a:ea typeface="Open Sans"/>
              <a:cs typeface="Open Sans"/>
              <a:sym typeface="Open Sans"/>
            </a:endParaRPr>
          </a:p>
          <a:p>
            <a:pPr marL="457200" lvl="0" indent="0" algn="l" rtl="0">
              <a:lnSpc>
                <a:spcPct val="115000"/>
              </a:lnSpc>
              <a:spcBef>
                <a:spcPts val="0"/>
              </a:spcBef>
              <a:spcAft>
                <a:spcPts val="0"/>
              </a:spcAft>
              <a:buNone/>
            </a:pPr>
            <a:r>
              <a:rPr lang="en-US" sz="2200">
                <a:latin typeface="Open Sans"/>
                <a:ea typeface="Open Sans"/>
                <a:cs typeface="Open Sans"/>
                <a:sym typeface="Open Sans"/>
              </a:rPr>
              <a:t>)} /&gt;</a:t>
            </a:r>
            <a:endParaRPr sz="2200">
              <a:latin typeface="Open Sans"/>
              <a:ea typeface="Open Sans"/>
              <a:cs typeface="Open Sans"/>
              <a:sym typeface="Open Sans"/>
            </a:endParaRPr>
          </a:p>
          <a:p>
            <a:pPr marL="457200" lvl="0" indent="0" algn="l" rtl="0">
              <a:lnSpc>
                <a:spcPct val="115000"/>
              </a:lnSpc>
              <a:spcBef>
                <a:spcPts val="0"/>
              </a:spcBef>
              <a:spcAft>
                <a:spcPts val="0"/>
              </a:spcAft>
              <a:buClr>
                <a:schemeClr val="dk1"/>
              </a:buClr>
              <a:buSzPts val="1100"/>
              <a:buFont typeface="Arial"/>
              <a:buNone/>
            </a:pPr>
            <a:endParaRPr sz="2200">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US" sz="2200">
                <a:latin typeface="Open Sans"/>
                <a:ea typeface="Open Sans"/>
                <a:cs typeface="Open Sans"/>
                <a:sym typeface="Open Sans"/>
              </a:rPr>
              <a:t>&lt;/Switch&gt;</a:t>
            </a:r>
            <a:endParaRPr sz="2200">
              <a:latin typeface="Open Sans"/>
              <a:ea typeface="Open Sans"/>
              <a:cs typeface="Open Sans"/>
              <a:sym typeface="Open Sans"/>
            </a:endParaRPr>
          </a:p>
          <a:p>
            <a:pPr marL="0" lvl="0" indent="0" algn="l" rtl="0">
              <a:lnSpc>
                <a:spcPct val="115000"/>
              </a:lnSpc>
              <a:spcBef>
                <a:spcPts val="0"/>
              </a:spcBef>
              <a:spcAft>
                <a:spcPts val="0"/>
              </a:spcAft>
              <a:buNone/>
            </a:pPr>
            <a:endParaRPr sz="2200">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g5e1303af11_0_134"/>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Introduction to React</a:t>
            </a:r>
            <a:endParaRPr/>
          </a:p>
        </p:txBody>
      </p:sp>
      <p:pic>
        <p:nvPicPr>
          <p:cNvPr id="804" name="Google Shape;804;g5e1303af11_0_134"/>
          <p:cNvPicPr preferRelativeResize="0"/>
          <p:nvPr/>
        </p:nvPicPr>
        <p:blipFill rotWithShape="1">
          <a:blip r:embed="rId3">
            <a:alphaModFix/>
          </a:blip>
          <a:srcRect/>
          <a:stretch/>
        </p:blipFill>
        <p:spPr>
          <a:xfrm>
            <a:off x="5454275" y="760650"/>
            <a:ext cx="5366125" cy="365750"/>
          </a:xfrm>
          <a:prstGeom prst="rect">
            <a:avLst/>
          </a:prstGeom>
          <a:noFill/>
          <a:ln>
            <a:noFill/>
          </a:ln>
        </p:spPr>
      </p:pic>
      <p:sp>
        <p:nvSpPr>
          <p:cNvPr id="805" name="Google Shape;805;g5e1303af11_0_134"/>
          <p:cNvSpPr txBox="1">
            <a:spLocks noGrp="1"/>
          </p:cNvSpPr>
          <p:nvPr>
            <p:ph type="body" idx="1"/>
          </p:nvPr>
        </p:nvSpPr>
        <p:spPr>
          <a:xfrm>
            <a:off x="1598800" y="1388125"/>
            <a:ext cx="9201300" cy="4693200"/>
          </a:xfrm>
          <a:prstGeom prst="rect">
            <a:avLst/>
          </a:prstGeom>
          <a:noFill/>
          <a:ln>
            <a:noFill/>
          </a:ln>
        </p:spPr>
        <p:txBody>
          <a:bodyPr spcFirstLastPara="1" wrap="square" lIns="91425" tIns="0" rIns="91425" bIns="0" anchor="t" anchorCtr="0">
            <a:noAutofit/>
          </a:bodyPr>
          <a:lstStyle/>
          <a:p>
            <a:pPr marL="457200" lvl="0" indent="-368300" algn="l" rtl="0">
              <a:lnSpc>
                <a:spcPct val="150000"/>
              </a:lnSpc>
              <a:spcBef>
                <a:spcPts val="1000"/>
              </a:spcBef>
              <a:spcAft>
                <a:spcPts val="0"/>
              </a:spcAft>
              <a:buSzPts val="2200"/>
              <a:buFont typeface="Open Sans"/>
              <a:buChar char="●"/>
            </a:pPr>
            <a:r>
              <a:rPr lang="en-US"/>
              <a:t>A JavaScript library for building UI</a:t>
            </a:r>
            <a:endParaRPr/>
          </a:p>
          <a:p>
            <a:pPr marL="457200" lvl="0" indent="-368300" algn="l" rtl="0">
              <a:lnSpc>
                <a:spcPct val="150000"/>
              </a:lnSpc>
              <a:spcBef>
                <a:spcPts val="0"/>
              </a:spcBef>
              <a:spcAft>
                <a:spcPts val="0"/>
              </a:spcAft>
              <a:buSzPts val="2200"/>
              <a:buFont typeface="Open Sans"/>
              <a:buChar char="●"/>
            </a:pPr>
            <a:r>
              <a:rPr lang="en-US"/>
              <a:t>Used to produce HTML that is shown to a user in a web browser</a:t>
            </a:r>
            <a:endParaRPr/>
          </a:p>
          <a:p>
            <a:pPr marL="457200" lvl="0" indent="-368300" algn="l" rtl="0">
              <a:lnSpc>
                <a:spcPct val="150000"/>
              </a:lnSpc>
              <a:spcBef>
                <a:spcPts val="0"/>
              </a:spcBef>
              <a:spcAft>
                <a:spcPts val="0"/>
              </a:spcAft>
              <a:buSzPts val="2200"/>
              <a:buFont typeface="Open Sans"/>
              <a:buChar char="●"/>
            </a:pPr>
            <a:r>
              <a:rPr lang="en-US"/>
              <a:t>Current version is v16.8.6</a:t>
            </a:r>
            <a:endParaRPr/>
          </a:p>
          <a:p>
            <a:pPr marL="457200" lvl="0" indent="-368300" algn="l" rtl="0">
              <a:lnSpc>
                <a:spcPct val="150000"/>
              </a:lnSpc>
              <a:spcBef>
                <a:spcPts val="0"/>
              </a:spcBef>
              <a:spcAft>
                <a:spcPts val="0"/>
              </a:spcAft>
              <a:buSzPts val="2200"/>
              <a:buFont typeface="Open Sans"/>
              <a:buChar char="●"/>
            </a:pPr>
            <a:r>
              <a:rPr lang="en-US"/>
              <a:t>Features of React:</a:t>
            </a:r>
            <a:endParaRPr/>
          </a:p>
          <a:p>
            <a:pPr marL="914400" lvl="1" indent="-368300" algn="l" rtl="0">
              <a:lnSpc>
                <a:spcPct val="150000"/>
              </a:lnSpc>
              <a:spcBef>
                <a:spcPts val="0"/>
              </a:spcBef>
              <a:spcAft>
                <a:spcPts val="0"/>
              </a:spcAft>
              <a:buSzPts val="2200"/>
              <a:buFont typeface="Open Sans"/>
              <a:buChar char="○"/>
            </a:pPr>
            <a:r>
              <a:rPr lang="en-US" sz="2200">
                <a:latin typeface="Open Sans"/>
                <a:ea typeface="Open Sans"/>
                <a:cs typeface="Open Sans"/>
                <a:sym typeface="Open Sans"/>
              </a:rPr>
              <a:t>Composition</a:t>
            </a:r>
            <a:endParaRPr sz="2200">
              <a:latin typeface="Open Sans"/>
              <a:ea typeface="Open Sans"/>
              <a:cs typeface="Open Sans"/>
              <a:sym typeface="Open Sans"/>
            </a:endParaRPr>
          </a:p>
          <a:p>
            <a:pPr marL="914400" lvl="1" indent="-368300" algn="l" rtl="0">
              <a:lnSpc>
                <a:spcPct val="150000"/>
              </a:lnSpc>
              <a:spcBef>
                <a:spcPts val="0"/>
              </a:spcBef>
              <a:spcAft>
                <a:spcPts val="0"/>
              </a:spcAft>
              <a:buSzPts val="2200"/>
              <a:buFont typeface="Open Sans"/>
              <a:buChar char="○"/>
            </a:pPr>
            <a:r>
              <a:rPr lang="en-US" sz="2200">
                <a:latin typeface="Open Sans"/>
                <a:ea typeface="Open Sans"/>
                <a:cs typeface="Open Sans"/>
                <a:sym typeface="Open Sans"/>
              </a:rPr>
              <a:t>Declarative code</a:t>
            </a:r>
            <a:endParaRPr sz="2200">
              <a:latin typeface="Open Sans"/>
              <a:ea typeface="Open Sans"/>
              <a:cs typeface="Open Sans"/>
              <a:sym typeface="Open Sans"/>
            </a:endParaRPr>
          </a:p>
          <a:p>
            <a:pPr marL="914400" lvl="1" indent="-368300" algn="l" rtl="0">
              <a:lnSpc>
                <a:spcPct val="150000"/>
              </a:lnSpc>
              <a:spcBef>
                <a:spcPts val="0"/>
              </a:spcBef>
              <a:spcAft>
                <a:spcPts val="0"/>
              </a:spcAft>
              <a:buSzPts val="2200"/>
              <a:buFont typeface="Open Sans"/>
              <a:buChar char="○"/>
            </a:pPr>
            <a:r>
              <a:rPr lang="en-US" sz="2200">
                <a:latin typeface="Open Sans"/>
                <a:ea typeface="Open Sans"/>
                <a:cs typeface="Open Sans"/>
                <a:sym typeface="Open Sans"/>
              </a:rPr>
              <a:t>Unidirectional data flow</a:t>
            </a:r>
            <a:endParaRPr sz="2200">
              <a:latin typeface="Open Sans"/>
              <a:ea typeface="Open Sans"/>
              <a:cs typeface="Open Sans"/>
              <a:sym typeface="Open Sans"/>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352"/>
        <p:cNvGrpSpPr/>
        <p:nvPr/>
      </p:nvGrpSpPr>
      <p:grpSpPr>
        <a:xfrm>
          <a:off x="0" y="0"/>
          <a:ext cx="0" cy="0"/>
          <a:chOff x="0" y="0"/>
          <a:chExt cx="0" cy="0"/>
        </a:xfrm>
      </p:grpSpPr>
      <p:sp>
        <p:nvSpPr>
          <p:cNvPr id="1353" name="Google Shape;1353;g5f175b0e21_0_240"/>
          <p:cNvSpPr txBox="1">
            <a:spLocks noGrp="1"/>
          </p:cNvSpPr>
          <p:nvPr>
            <p:ph type="title"/>
          </p:nvPr>
        </p:nvSpPr>
        <p:spPr>
          <a:xfrm>
            <a:off x="812800" y="436395"/>
            <a:ext cx="10666200" cy="665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4400"/>
              <a:buNone/>
            </a:pPr>
            <a:r>
              <a:rPr lang="en-US"/>
              <a:t>React Router</a:t>
            </a:r>
            <a:endParaRPr/>
          </a:p>
        </p:txBody>
      </p:sp>
      <p:sp>
        <p:nvSpPr>
          <p:cNvPr id="1354" name="Google Shape;1354;g5f175b0e21_0_240"/>
          <p:cNvSpPr txBox="1">
            <a:spLocks noGrp="1"/>
          </p:cNvSpPr>
          <p:nvPr>
            <p:ph type="body" idx="1"/>
          </p:nvPr>
        </p:nvSpPr>
        <p:spPr>
          <a:xfrm>
            <a:off x="1902091" y="2439665"/>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1000"/>
              </a:spcBef>
              <a:spcAft>
                <a:spcPts val="0"/>
              </a:spcAft>
              <a:buSzPts val="2800"/>
              <a:buNone/>
            </a:pPr>
            <a:r>
              <a:rPr lang="en-US" b="1"/>
              <a:t>Problem Statement:</a:t>
            </a:r>
            <a:r>
              <a:rPr lang="en-US"/>
              <a:t> Demonstrate how to add navigation functionality in the blogger app. </a:t>
            </a:r>
            <a:endParaRPr>
              <a:solidFill>
                <a:srgbClr val="3F3F3F"/>
              </a:solidFill>
              <a:latin typeface="Open Sans"/>
              <a:ea typeface="Open Sans"/>
              <a:cs typeface="Open Sans"/>
              <a:sym typeface="Open Sans"/>
            </a:endParaRPr>
          </a:p>
          <a:p>
            <a:pPr marL="0" lvl="0" indent="0" algn="l" rtl="0">
              <a:lnSpc>
                <a:spcPct val="100000"/>
              </a:lnSpc>
              <a:spcBef>
                <a:spcPts val="1000"/>
              </a:spcBef>
              <a:spcAft>
                <a:spcPts val="0"/>
              </a:spcAft>
              <a:buSzPts val="2800"/>
              <a:buNone/>
            </a:pP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1358"/>
        <p:cNvGrpSpPr/>
        <p:nvPr/>
      </p:nvGrpSpPr>
      <p:grpSpPr>
        <a:xfrm>
          <a:off x="0" y="0"/>
          <a:ext cx="0" cy="0"/>
          <a:chOff x="0" y="0"/>
          <a:chExt cx="0" cy="0"/>
        </a:xfrm>
      </p:grpSpPr>
      <p:sp>
        <p:nvSpPr>
          <p:cNvPr id="1359" name="Google Shape;1359;g5f175b0e21_0_245"/>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Assisted Practice: Guidelines</a:t>
            </a:r>
            <a:endParaRPr/>
          </a:p>
        </p:txBody>
      </p:sp>
      <p:sp>
        <p:nvSpPr>
          <p:cNvPr id="1360" name="Google Shape;1360;g5f175b0e21_0_245"/>
          <p:cNvSpPr txBox="1">
            <a:spLocks noGrp="1"/>
          </p:cNvSpPr>
          <p:nvPr>
            <p:ph type="body" idx="1"/>
          </p:nvPr>
        </p:nvSpPr>
        <p:spPr>
          <a:xfrm>
            <a:off x="1902091" y="1808291"/>
            <a:ext cx="12451800" cy="5527500"/>
          </a:xfrm>
          <a:prstGeom prst="rect">
            <a:avLst/>
          </a:prstGeom>
          <a:noFill/>
          <a:ln>
            <a:noFill/>
          </a:ln>
        </p:spPr>
        <p:txBody>
          <a:bodyPr spcFirstLastPara="1" wrap="square" lIns="91425" tIns="0" rIns="91425" bIns="0" anchor="t" anchorCtr="0">
            <a:noAutofit/>
          </a:bodyPr>
          <a:lstStyle/>
          <a:p>
            <a:pPr marL="0" lvl="0" indent="0" algn="l" rtl="0">
              <a:lnSpc>
                <a:spcPct val="200000"/>
              </a:lnSpc>
              <a:spcBef>
                <a:spcPts val="1000"/>
              </a:spcBef>
              <a:spcAft>
                <a:spcPts val="0"/>
              </a:spcAft>
              <a:buNone/>
            </a:pPr>
            <a:r>
              <a:rPr lang="en-US"/>
              <a:t>Steps to demonstrate how to use React Router:</a:t>
            </a:r>
            <a:endParaRPr/>
          </a:p>
          <a:p>
            <a:pPr marL="457200" lvl="0" indent="-368300" algn="l" rtl="0">
              <a:lnSpc>
                <a:spcPct val="200000"/>
              </a:lnSpc>
              <a:spcBef>
                <a:spcPts val="1000"/>
              </a:spcBef>
              <a:spcAft>
                <a:spcPts val="0"/>
              </a:spcAft>
              <a:buSzPts val="2200"/>
              <a:buFont typeface="Open Sans"/>
              <a:buAutoNum type="arabicPeriod"/>
            </a:pPr>
            <a:r>
              <a:rPr lang="en-US"/>
              <a:t>Add React Router to the package.json file.</a:t>
            </a:r>
            <a:endParaRPr/>
          </a:p>
          <a:p>
            <a:pPr marL="457200" lvl="0" indent="-368300" algn="l" rtl="0">
              <a:lnSpc>
                <a:spcPct val="200000"/>
              </a:lnSpc>
              <a:spcBef>
                <a:spcPts val="1000"/>
              </a:spcBef>
              <a:spcAft>
                <a:spcPts val="0"/>
              </a:spcAft>
              <a:buSzPts val="2200"/>
              <a:buAutoNum type="arabicPeriod"/>
            </a:pPr>
            <a:r>
              <a:rPr lang="en-US"/>
              <a:t>Create a home page to provide a navigation menu.</a:t>
            </a:r>
            <a:endParaRPr/>
          </a:p>
          <a:p>
            <a:pPr marL="457200" lvl="0" indent="-419100" algn="l" rtl="0">
              <a:lnSpc>
                <a:spcPct val="200000"/>
              </a:lnSpc>
              <a:spcBef>
                <a:spcPts val="1000"/>
              </a:spcBef>
              <a:spcAft>
                <a:spcPts val="0"/>
              </a:spcAft>
              <a:buSzPts val="2200"/>
              <a:buFont typeface="Open Sans"/>
              <a:buAutoNum type="arabicPeriod"/>
            </a:pPr>
            <a:r>
              <a:rPr lang="en-US"/>
              <a:t>Add basic navigation Components to the blogger app.</a:t>
            </a:r>
            <a:endParaRPr/>
          </a:p>
          <a:p>
            <a:pPr marL="457200" lvl="0" indent="-419100" algn="l" rtl="0">
              <a:lnSpc>
                <a:spcPct val="200000"/>
              </a:lnSpc>
              <a:spcBef>
                <a:spcPts val="1000"/>
              </a:spcBef>
              <a:spcAft>
                <a:spcPts val="0"/>
              </a:spcAft>
              <a:buSzPts val="2200"/>
              <a:buFont typeface="Open Sans"/>
              <a:buAutoNum type="arabicPeriod"/>
            </a:pPr>
            <a:r>
              <a:rPr lang="en-US"/>
              <a:t>Use React Router Components to implement navigation.</a:t>
            </a:r>
            <a:endParaRPr/>
          </a:p>
          <a:p>
            <a:pPr marL="457200" lvl="0" indent="-419100" algn="l" rtl="0">
              <a:lnSpc>
                <a:spcPct val="200000"/>
              </a:lnSpc>
              <a:spcBef>
                <a:spcPts val="1000"/>
              </a:spcBef>
              <a:spcAft>
                <a:spcPts val="0"/>
              </a:spcAft>
              <a:buSzPts val="2200"/>
              <a:buAutoNum type="arabicPeriod"/>
            </a:pPr>
            <a:r>
              <a:rPr lang="en-US"/>
              <a:t>Reload the web page to see the changes.</a:t>
            </a:r>
            <a:endParaRPr/>
          </a:p>
          <a:p>
            <a:pPr marL="457200" lvl="0" indent="-419100" algn="l" rtl="0">
              <a:lnSpc>
                <a:spcPct val="200000"/>
              </a:lnSpc>
              <a:spcBef>
                <a:spcPts val="1000"/>
              </a:spcBef>
              <a:spcAft>
                <a:spcPts val="0"/>
              </a:spcAft>
              <a:buSzPts val="2200"/>
              <a:buAutoNum type="arabicPeriod"/>
            </a:pPr>
            <a:r>
              <a:rPr lang="en-US"/>
              <a:t>Test the navigation.</a:t>
            </a:r>
            <a:endParaRPr/>
          </a:p>
        </p:txBody>
      </p:sp>
      <p:pic>
        <p:nvPicPr>
          <p:cNvPr id="1361" name="Google Shape;1361;g5f175b0e21_0_245"/>
          <p:cNvPicPr preferRelativeResize="0"/>
          <p:nvPr/>
        </p:nvPicPr>
        <p:blipFill rotWithShape="1">
          <a:blip r:embed="rId3">
            <a:alphaModFix/>
          </a:blip>
          <a:srcRect/>
          <a:stretch/>
        </p:blipFill>
        <p:spPr>
          <a:xfrm>
            <a:off x="4151775" y="760650"/>
            <a:ext cx="8097274" cy="365750"/>
          </a:xfrm>
          <a:prstGeom prst="rect">
            <a:avLst/>
          </a:prstGeom>
          <a:noFill/>
          <a:ln>
            <a:noFill/>
          </a:ln>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366"/>
        <p:cNvGrpSpPr/>
        <p:nvPr/>
      </p:nvGrpSpPr>
      <p:grpSpPr>
        <a:xfrm>
          <a:off x="0" y="0"/>
          <a:ext cx="0" cy="0"/>
          <a:chOff x="0" y="0"/>
          <a:chExt cx="0" cy="0"/>
        </a:xfrm>
      </p:grpSpPr>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371"/>
        <p:cNvGrpSpPr/>
        <p:nvPr/>
      </p:nvGrpSpPr>
      <p:grpSpPr>
        <a:xfrm>
          <a:off x="0" y="0"/>
          <a:ext cx="0" cy="0"/>
          <a:chOff x="0" y="0"/>
          <a:chExt cx="0" cy="0"/>
        </a:xfrm>
      </p:grpSpPr>
      <p:sp>
        <p:nvSpPr>
          <p:cNvPr id="1372" name="Google Shape;1372;g5f5130053c_0_15"/>
          <p:cNvSpPr txBox="1">
            <a:spLocks noGrp="1"/>
          </p:cNvSpPr>
          <p:nvPr>
            <p:ph type="body" idx="1"/>
          </p:nvPr>
        </p:nvSpPr>
        <p:spPr>
          <a:xfrm>
            <a:off x="1280469" y="1281797"/>
            <a:ext cx="1698900" cy="674100"/>
          </a:xfrm>
          <a:prstGeom prst="rect">
            <a:avLst/>
          </a:prstGeom>
        </p:spPr>
        <p:txBody>
          <a:bodyPr spcFirstLastPara="1" wrap="square" lIns="91425" tIns="45700" rIns="91425" bIns="45700" anchor="t" anchorCtr="0">
            <a:noAutofit/>
          </a:bodyPr>
          <a:lstStyle/>
          <a:p>
            <a:pPr marL="0" lvl="0" indent="0" algn="ctr" rtl="0">
              <a:spcBef>
                <a:spcPts val="1000"/>
              </a:spcBef>
              <a:spcAft>
                <a:spcPts val="0"/>
              </a:spcAft>
              <a:buNone/>
            </a:pPr>
            <a:r>
              <a:rPr lang="en-US"/>
              <a:t>1</a:t>
            </a:r>
            <a:endParaRPr/>
          </a:p>
        </p:txBody>
      </p:sp>
      <p:sp>
        <p:nvSpPr>
          <p:cNvPr id="1373" name="Google Shape;1373;g5f5130053c_0_15"/>
          <p:cNvSpPr txBox="1">
            <a:spLocks noGrp="1"/>
          </p:cNvSpPr>
          <p:nvPr>
            <p:ph type="body" idx="2"/>
          </p:nvPr>
        </p:nvSpPr>
        <p:spPr>
          <a:xfrm>
            <a:off x="3012031" y="571937"/>
            <a:ext cx="12323700" cy="1425000"/>
          </a:xfrm>
          <a:prstGeom prst="rect">
            <a:avLst/>
          </a:prstGeom>
        </p:spPr>
        <p:txBody>
          <a:bodyPr spcFirstLastPara="1" wrap="square" lIns="91425" tIns="45700" rIns="91425" bIns="45700" anchor="ctr" anchorCtr="0">
            <a:noAutofit/>
          </a:bodyPr>
          <a:lstStyle/>
          <a:p>
            <a:pPr marL="0" lvl="0" indent="0" algn="l" rtl="0">
              <a:spcBef>
                <a:spcPts val="1000"/>
              </a:spcBef>
              <a:spcAft>
                <a:spcPts val="0"/>
              </a:spcAft>
              <a:buNone/>
            </a:pPr>
            <a:r>
              <a:rPr lang="en-US"/>
              <a:t>Which of the following is a programming paradigm followed in React?</a:t>
            </a:r>
            <a:endParaRPr/>
          </a:p>
        </p:txBody>
      </p:sp>
      <p:sp>
        <p:nvSpPr>
          <p:cNvPr id="1374" name="Google Shape;1374;g5f5130053c_0_15"/>
          <p:cNvSpPr txBox="1">
            <a:spLocks noGrp="1"/>
          </p:cNvSpPr>
          <p:nvPr>
            <p:ph type="body" idx="3"/>
          </p:nvPr>
        </p:nvSpPr>
        <p:spPr>
          <a:xfrm>
            <a:off x="2329744" y="278841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Imperative programming</a:t>
            </a:r>
            <a:endParaRPr/>
          </a:p>
        </p:txBody>
      </p:sp>
      <p:sp>
        <p:nvSpPr>
          <p:cNvPr id="1375" name="Google Shape;1375;g5f5130053c_0_15"/>
          <p:cNvSpPr txBox="1">
            <a:spLocks noGrp="1"/>
          </p:cNvSpPr>
          <p:nvPr>
            <p:ph type="body" idx="4"/>
          </p:nvPr>
        </p:nvSpPr>
        <p:spPr>
          <a:xfrm>
            <a:off x="2329744" y="360902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Procedural programming</a:t>
            </a:r>
            <a:endParaRPr/>
          </a:p>
        </p:txBody>
      </p:sp>
      <p:sp>
        <p:nvSpPr>
          <p:cNvPr id="1376" name="Google Shape;1376;g5f5130053c_0_15"/>
          <p:cNvSpPr txBox="1">
            <a:spLocks noGrp="1"/>
          </p:cNvSpPr>
          <p:nvPr>
            <p:ph type="body" idx="5"/>
          </p:nvPr>
        </p:nvSpPr>
        <p:spPr>
          <a:xfrm>
            <a:off x="2329744" y="442962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Object-oriented programming</a:t>
            </a:r>
            <a:endParaRPr/>
          </a:p>
        </p:txBody>
      </p:sp>
      <p:sp>
        <p:nvSpPr>
          <p:cNvPr id="1377" name="Google Shape;1377;g5f5130053c_0_15"/>
          <p:cNvSpPr txBox="1">
            <a:spLocks noGrp="1"/>
          </p:cNvSpPr>
          <p:nvPr>
            <p:ph type="body" idx="6"/>
          </p:nvPr>
        </p:nvSpPr>
        <p:spPr>
          <a:xfrm>
            <a:off x="2329744" y="525023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Declarative programming</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3" name="Google Shape;1383;g5f5130053c_0_25"/>
          <p:cNvSpPr txBox="1">
            <a:spLocks noGrp="1"/>
          </p:cNvSpPr>
          <p:nvPr>
            <p:ph type="body" idx="1"/>
          </p:nvPr>
        </p:nvSpPr>
        <p:spPr>
          <a:xfrm>
            <a:off x="1280469" y="1281797"/>
            <a:ext cx="1698900" cy="674100"/>
          </a:xfrm>
          <a:prstGeom prst="rect">
            <a:avLst/>
          </a:prstGeom>
        </p:spPr>
        <p:txBody>
          <a:bodyPr spcFirstLastPara="1" wrap="square" lIns="91425" tIns="45700" rIns="91425" bIns="45700" anchor="t" anchorCtr="0">
            <a:noAutofit/>
          </a:bodyPr>
          <a:lstStyle/>
          <a:p>
            <a:pPr marL="0" lvl="0" indent="0" algn="ctr" rtl="0">
              <a:spcBef>
                <a:spcPts val="1000"/>
              </a:spcBef>
              <a:spcAft>
                <a:spcPts val="0"/>
              </a:spcAft>
              <a:buNone/>
            </a:pPr>
            <a:r>
              <a:rPr lang="en-US"/>
              <a:t>1</a:t>
            </a:r>
            <a:endParaRPr/>
          </a:p>
        </p:txBody>
      </p:sp>
      <p:sp>
        <p:nvSpPr>
          <p:cNvPr id="1384" name="Google Shape;1384;g5f5130053c_0_25"/>
          <p:cNvSpPr txBox="1">
            <a:spLocks noGrp="1"/>
          </p:cNvSpPr>
          <p:nvPr>
            <p:ph type="body" idx="2"/>
          </p:nvPr>
        </p:nvSpPr>
        <p:spPr>
          <a:xfrm>
            <a:off x="3012031" y="571937"/>
            <a:ext cx="12323700" cy="1425000"/>
          </a:xfrm>
          <a:prstGeom prst="rect">
            <a:avLst/>
          </a:prstGeom>
        </p:spPr>
        <p:txBody>
          <a:bodyPr spcFirstLastPara="1" wrap="square" lIns="91425" tIns="45700" rIns="91425" bIns="45700" anchor="ctr" anchorCtr="0">
            <a:noAutofit/>
          </a:bodyPr>
          <a:lstStyle/>
          <a:p>
            <a:pPr marL="0" lvl="0" indent="0" algn="l" rtl="0">
              <a:spcBef>
                <a:spcPts val="1000"/>
              </a:spcBef>
              <a:spcAft>
                <a:spcPts val="0"/>
              </a:spcAft>
              <a:buNone/>
            </a:pPr>
            <a:r>
              <a:rPr lang="en-US"/>
              <a:t>Which of the following is a programming paradigm followed in React?</a:t>
            </a:r>
            <a:endParaRPr/>
          </a:p>
        </p:txBody>
      </p:sp>
      <p:sp>
        <p:nvSpPr>
          <p:cNvPr id="1385" name="Google Shape;1385;g5f5130053c_0_25"/>
          <p:cNvSpPr txBox="1">
            <a:spLocks noGrp="1"/>
          </p:cNvSpPr>
          <p:nvPr>
            <p:ph type="body" idx="3"/>
          </p:nvPr>
        </p:nvSpPr>
        <p:spPr>
          <a:xfrm>
            <a:off x="670033" y="7935120"/>
            <a:ext cx="15194400" cy="9987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a:t>React js follows the declarative style of code.</a:t>
            </a:r>
            <a:endParaRPr/>
          </a:p>
        </p:txBody>
      </p:sp>
      <p:sp>
        <p:nvSpPr>
          <p:cNvPr id="1386" name="Google Shape;1386;g5f5130053c_0_25"/>
          <p:cNvSpPr txBox="1">
            <a:spLocks noGrp="1"/>
          </p:cNvSpPr>
          <p:nvPr>
            <p:ph type="body" idx="4"/>
          </p:nvPr>
        </p:nvSpPr>
        <p:spPr>
          <a:xfrm>
            <a:off x="3346904" y="7368182"/>
            <a:ext cx="9022200" cy="400200"/>
          </a:xfrm>
          <a:prstGeom prst="rect">
            <a:avLst/>
          </a:prstGeom>
        </p:spPr>
        <p:txBody>
          <a:bodyPr spcFirstLastPara="1" wrap="square" lIns="91425" tIns="0" rIns="91425" bIns="0" anchor="b" anchorCtr="0">
            <a:noAutofit/>
          </a:bodyPr>
          <a:lstStyle/>
          <a:p>
            <a:pPr marL="0" lvl="0" indent="0" algn="l" rtl="0">
              <a:spcBef>
                <a:spcPts val="1000"/>
              </a:spcBef>
              <a:spcAft>
                <a:spcPts val="0"/>
              </a:spcAft>
              <a:buNone/>
            </a:pPr>
            <a:r>
              <a:rPr lang="en-US" sz="2000">
                <a:solidFill>
                  <a:srgbClr val="024F93"/>
                </a:solidFill>
              </a:rPr>
              <a:t>d</a:t>
            </a:r>
            <a:endParaRPr>
              <a:solidFill>
                <a:srgbClr val="024F93"/>
              </a:solidFill>
            </a:endParaRPr>
          </a:p>
        </p:txBody>
      </p:sp>
      <p:sp>
        <p:nvSpPr>
          <p:cNvPr id="1387" name="Google Shape;1387;g5f5130053c_0_25"/>
          <p:cNvSpPr txBox="1">
            <a:spLocks noGrp="1"/>
          </p:cNvSpPr>
          <p:nvPr>
            <p:ph type="body" idx="5"/>
          </p:nvPr>
        </p:nvSpPr>
        <p:spPr>
          <a:xfrm>
            <a:off x="2329744" y="278841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Imperative programming</a:t>
            </a:r>
            <a:endParaRPr/>
          </a:p>
        </p:txBody>
      </p:sp>
      <p:sp>
        <p:nvSpPr>
          <p:cNvPr id="1388" name="Google Shape;1388;g5f5130053c_0_25"/>
          <p:cNvSpPr txBox="1">
            <a:spLocks noGrp="1"/>
          </p:cNvSpPr>
          <p:nvPr>
            <p:ph type="body" idx="6"/>
          </p:nvPr>
        </p:nvSpPr>
        <p:spPr>
          <a:xfrm>
            <a:off x="2329744" y="360902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Procedural programming</a:t>
            </a:r>
            <a:endParaRPr/>
          </a:p>
        </p:txBody>
      </p:sp>
      <p:sp>
        <p:nvSpPr>
          <p:cNvPr id="1389" name="Google Shape;1389;g5f5130053c_0_25"/>
          <p:cNvSpPr txBox="1">
            <a:spLocks noGrp="1"/>
          </p:cNvSpPr>
          <p:nvPr>
            <p:ph type="body" idx="7"/>
          </p:nvPr>
        </p:nvSpPr>
        <p:spPr>
          <a:xfrm>
            <a:off x="2329744" y="442962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Object-oriented programming</a:t>
            </a:r>
            <a:endParaRPr/>
          </a:p>
        </p:txBody>
      </p:sp>
      <p:sp>
        <p:nvSpPr>
          <p:cNvPr id="1390" name="Google Shape;1390;g5f5130053c_0_25"/>
          <p:cNvSpPr txBox="1">
            <a:spLocks noGrp="1"/>
          </p:cNvSpPr>
          <p:nvPr>
            <p:ph type="body" idx="8"/>
          </p:nvPr>
        </p:nvSpPr>
        <p:spPr>
          <a:xfrm>
            <a:off x="2329744" y="525023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Declarative programming</a:t>
            </a:r>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395"/>
        <p:cNvGrpSpPr/>
        <p:nvPr/>
      </p:nvGrpSpPr>
      <p:grpSpPr>
        <a:xfrm>
          <a:off x="0" y="0"/>
          <a:ext cx="0" cy="0"/>
          <a:chOff x="0" y="0"/>
          <a:chExt cx="0" cy="0"/>
        </a:xfrm>
      </p:grpSpPr>
      <p:sp>
        <p:nvSpPr>
          <p:cNvPr id="1396" name="Google Shape;1396;g5f5130053c_0_54"/>
          <p:cNvSpPr txBox="1">
            <a:spLocks noGrp="1"/>
          </p:cNvSpPr>
          <p:nvPr>
            <p:ph type="body" idx="1"/>
          </p:nvPr>
        </p:nvSpPr>
        <p:spPr>
          <a:xfrm>
            <a:off x="1280469" y="1281797"/>
            <a:ext cx="1698900" cy="674100"/>
          </a:xfrm>
          <a:prstGeom prst="rect">
            <a:avLst/>
          </a:prstGeom>
        </p:spPr>
        <p:txBody>
          <a:bodyPr spcFirstLastPara="1" wrap="square" lIns="91425" tIns="45700" rIns="91425" bIns="45700" anchor="t" anchorCtr="0">
            <a:noAutofit/>
          </a:bodyPr>
          <a:lstStyle/>
          <a:p>
            <a:pPr marL="0" lvl="0" indent="0" algn="ctr" rtl="0">
              <a:spcBef>
                <a:spcPts val="1000"/>
              </a:spcBef>
              <a:spcAft>
                <a:spcPts val="0"/>
              </a:spcAft>
              <a:buNone/>
            </a:pPr>
            <a:r>
              <a:rPr lang="en-US"/>
              <a:t>2</a:t>
            </a:r>
            <a:endParaRPr/>
          </a:p>
        </p:txBody>
      </p:sp>
      <p:sp>
        <p:nvSpPr>
          <p:cNvPr id="1397" name="Google Shape;1397;g5f5130053c_0_54"/>
          <p:cNvSpPr txBox="1">
            <a:spLocks noGrp="1"/>
          </p:cNvSpPr>
          <p:nvPr>
            <p:ph type="body" idx="2"/>
          </p:nvPr>
        </p:nvSpPr>
        <p:spPr>
          <a:xfrm>
            <a:off x="3012031" y="571937"/>
            <a:ext cx="12323700" cy="1425000"/>
          </a:xfrm>
          <a:prstGeom prst="rect">
            <a:avLst/>
          </a:prstGeom>
        </p:spPr>
        <p:txBody>
          <a:bodyPr spcFirstLastPara="1" wrap="square" lIns="91425" tIns="45700" rIns="91425" bIns="45700" anchor="ctr" anchorCtr="0">
            <a:noAutofit/>
          </a:bodyPr>
          <a:lstStyle/>
          <a:p>
            <a:pPr marL="0" lvl="0" indent="0" algn="l" rtl="0">
              <a:spcBef>
                <a:spcPts val="1000"/>
              </a:spcBef>
              <a:spcAft>
                <a:spcPts val="0"/>
              </a:spcAft>
              <a:buNone/>
            </a:pPr>
            <a:r>
              <a:rPr lang="en-US"/>
              <a:t>Which of the following statements is true about the ReactDOM?</a:t>
            </a:r>
            <a:endParaRPr/>
          </a:p>
        </p:txBody>
      </p:sp>
      <p:sp>
        <p:nvSpPr>
          <p:cNvPr id="1398" name="Google Shape;1398;g5f5130053c_0_54"/>
          <p:cNvSpPr txBox="1">
            <a:spLocks noGrp="1"/>
          </p:cNvSpPr>
          <p:nvPr>
            <p:ph type="body" idx="3"/>
          </p:nvPr>
        </p:nvSpPr>
        <p:spPr>
          <a:xfrm>
            <a:off x="2329744" y="278841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ReactDOM is a package that provides DOM specific methods to enable an efficient way of managing DOM Elements. </a:t>
            </a:r>
            <a:endParaRPr/>
          </a:p>
        </p:txBody>
      </p:sp>
      <p:sp>
        <p:nvSpPr>
          <p:cNvPr id="1399" name="Google Shape;1399;g5f5130053c_0_54"/>
          <p:cNvSpPr txBox="1">
            <a:spLocks noGrp="1"/>
          </p:cNvSpPr>
          <p:nvPr>
            <p:ph type="body" idx="4"/>
          </p:nvPr>
        </p:nvSpPr>
        <p:spPr>
          <a:xfrm>
            <a:off x="2329744" y="360902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We use ReactDOM to define and create our Elements.</a:t>
            </a:r>
            <a:endParaRPr/>
          </a:p>
        </p:txBody>
      </p:sp>
      <p:sp>
        <p:nvSpPr>
          <p:cNvPr id="1400" name="Google Shape;1400;g5f5130053c_0_54"/>
          <p:cNvSpPr txBox="1">
            <a:spLocks noGrp="1"/>
          </p:cNvSpPr>
          <p:nvPr>
            <p:ph type="body" idx="5"/>
          </p:nvPr>
        </p:nvSpPr>
        <p:spPr>
          <a:xfrm>
            <a:off x="2329744" y="442962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The term ReactDOM refers to the HTML DOM.</a:t>
            </a:r>
            <a:endParaRPr/>
          </a:p>
        </p:txBody>
      </p:sp>
      <p:sp>
        <p:nvSpPr>
          <p:cNvPr id="1401" name="Google Shape;1401;g5f5130053c_0_54"/>
          <p:cNvSpPr txBox="1">
            <a:spLocks noGrp="1"/>
          </p:cNvSpPr>
          <p:nvPr>
            <p:ph type="body" idx="6"/>
          </p:nvPr>
        </p:nvSpPr>
        <p:spPr>
          <a:xfrm>
            <a:off x="2329744" y="525023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ReactDOM is part of the React library.</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1406"/>
        <p:cNvGrpSpPr/>
        <p:nvPr/>
      </p:nvGrpSpPr>
      <p:grpSpPr>
        <a:xfrm>
          <a:off x="0" y="0"/>
          <a:ext cx="0" cy="0"/>
          <a:chOff x="0" y="0"/>
          <a:chExt cx="0" cy="0"/>
        </a:xfrm>
      </p:grpSpPr>
      <p:sp>
        <p:nvSpPr>
          <p:cNvPr id="1407" name="Google Shape;1407;g5f5130053c_0_64"/>
          <p:cNvSpPr txBox="1">
            <a:spLocks noGrp="1"/>
          </p:cNvSpPr>
          <p:nvPr>
            <p:ph type="body" idx="1"/>
          </p:nvPr>
        </p:nvSpPr>
        <p:spPr>
          <a:xfrm>
            <a:off x="1280469" y="1281797"/>
            <a:ext cx="1698900" cy="674100"/>
          </a:xfrm>
          <a:prstGeom prst="rect">
            <a:avLst/>
          </a:prstGeom>
        </p:spPr>
        <p:txBody>
          <a:bodyPr spcFirstLastPara="1" wrap="square" lIns="91425" tIns="45700" rIns="91425" bIns="45700" anchor="t" anchorCtr="0">
            <a:noAutofit/>
          </a:bodyPr>
          <a:lstStyle/>
          <a:p>
            <a:pPr marL="0" lvl="0" indent="0" algn="ctr" rtl="0">
              <a:spcBef>
                <a:spcPts val="1000"/>
              </a:spcBef>
              <a:spcAft>
                <a:spcPts val="0"/>
              </a:spcAft>
              <a:buNone/>
            </a:pPr>
            <a:r>
              <a:rPr lang="en-US"/>
              <a:t>2</a:t>
            </a:r>
            <a:endParaRPr/>
          </a:p>
        </p:txBody>
      </p:sp>
      <p:sp>
        <p:nvSpPr>
          <p:cNvPr id="1408" name="Google Shape;1408;g5f5130053c_0_64"/>
          <p:cNvSpPr txBox="1">
            <a:spLocks noGrp="1"/>
          </p:cNvSpPr>
          <p:nvPr>
            <p:ph type="body" idx="2"/>
          </p:nvPr>
        </p:nvSpPr>
        <p:spPr>
          <a:xfrm>
            <a:off x="3012031" y="571937"/>
            <a:ext cx="12323700" cy="1425000"/>
          </a:xfrm>
          <a:prstGeom prst="rect">
            <a:avLst/>
          </a:prstGeom>
        </p:spPr>
        <p:txBody>
          <a:bodyPr spcFirstLastPara="1" wrap="square" lIns="91425" tIns="45700" rIns="91425" bIns="45700" anchor="ctr" anchorCtr="0">
            <a:noAutofit/>
          </a:bodyPr>
          <a:lstStyle/>
          <a:p>
            <a:pPr marL="0" lvl="0" indent="0" algn="l" rtl="0">
              <a:spcBef>
                <a:spcPts val="1000"/>
              </a:spcBef>
              <a:spcAft>
                <a:spcPts val="0"/>
              </a:spcAft>
              <a:buNone/>
            </a:pPr>
            <a:r>
              <a:rPr lang="en-US"/>
              <a:t>Which of the following statements is true about the ReactDOM?</a:t>
            </a:r>
            <a:endParaRPr/>
          </a:p>
        </p:txBody>
      </p:sp>
      <p:sp>
        <p:nvSpPr>
          <p:cNvPr id="1409" name="Google Shape;1409;g5f5130053c_0_64"/>
          <p:cNvSpPr txBox="1">
            <a:spLocks noGrp="1"/>
          </p:cNvSpPr>
          <p:nvPr>
            <p:ph type="body" idx="3"/>
          </p:nvPr>
        </p:nvSpPr>
        <p:spPr>
          <a:xfrm>
            <a:off x="670033" y="7935120"/>
            <a:ext cx="15194400" cy="9987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a:t>ReactDOM provides developers with an API which has DOM-specific methods that can be used at the top level of a web app to enable an efficient way of managing DOM Elements of the web page. </a:t>
            </a:r>
            <a:endParaRPr/>
          </a:p>
        </p:txBody>
      </p:sp>
      <p:sp>
        <p:nvSpPr>
          <p:cNvPr id="1410" name="Google Shape;1410;g5f5130053c_0_64"/>
          <p:cNvSpPr txBox="1">
            <a:spLocks noGrp="1"/>
          </p:cNvSpPr>
          <p:nvPr>
            <p:ph type="body" idx="4"/>
          </p:nvPr>
        </p:nvSpPr>
        <p:spPr>
          <a:xfrm>
            <a:off x="3346904" y="7368182"/>
            <a:ext cx="9022200" cy="400200"/>
          </a:xfrm>
          <a:prstGeom prst="rect">
            <a:avLst/>
          </a:prstGeom>
        </p:spPr>
        <p:txBody>
          <a:bodyPr spcFirstLastPara="1" wrap="square" lIns="91425" tIns="0" rIns="91425" bIns="0" anchor="b" anchorCtr="0">
            <a:noAutofit/>
          </a:bodyPr>
          <a:lstStyle/>
          <a:p>
            <a:pPr marL="0" lvl="0" indent="0" algn="l" rtl="0">
              <a:spcBef>
                <a:spcPts val="1000"/>
              </a:spcBef>
              <a:spcAft>
                <a:spcPts val="0"/>
              </a:spcAft>
              <a:buNone/>
            </a:pPr>
            <a:r>
              <a:rPr lang="en-US" sz="2000">
                <a:solidFill>
                  <a:srgbClr val="024F93"/>
                </a:solidFill>
              </a:rPr>
              <a:t>a</a:t>
            </a:r>
            <a:endParaRPr>
              <a:solidFill>
                <a:srgbClr val="024F93"/>
              </a:solidFill>
            </a:endParaRPr>
          </a:p>
        </p:txBody>
      </p:sp>
      <p:sp>
        <p:nvSpPr>
          <p:cNvPr id="1411" name="Google Shape;1411;g5f5130053c_0_64"/>
          <p:cNvSpPr txBox="1">
            <a:spLocks noGrp="1"/>
          </p:cNvSpPr>
          <p:nvPr>
            <p:ph type="body" idx="5"/>
          </p:nvPr>
        </p:nvSpPr>
        <p:spPr>
          <a:xfrm>
            <a:off x="2329744" y="278841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ReactDOM is a package that provides DOM specific methods to enable an efficient way of managing DOM Elements. </a:t>
            </a:r>
            <a:endParaRPr/>
          </a:p>
        </p:txBody>
      </p:sp>
      <p:sp>
        <p:nvSpPr>
          <p:cNvPr id="1412" name="Google Shape;1412;g5f5130053c_0_64"/>
          <p:cNvSpPr txBox="1">
            <a:spLocks noGrp="1"/>
          </p:cNvSpPr>
          <p:nvPr>
            <p:ph type="body" idx="6"/>
          </p:nvPr>
        </p:nvSpPr>
        <p:spPr>
          <a:xfrm>
            <a:off x="2329744" y="360902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We use ReactDOM to define and create our Elements.</a:t>
            </a:r>
            <a:endParaRPr/>
          </a:p>
        </p:txBody>
      </p:sp>
      <p:sp>
        <p:nvSpPr>
          <p:cNvPr id="1413" name="Google Shape;1413;g5f5130053c_0_64"/>
          <p:cNvSpPr txBox="1">
            <a:spLocks noGrp="1"/>
          </p:cNvSpPr>
          <p:nvPr>
            <p:ph type="body" idx="7"/>
          </p:nvPr>
        </p:nvSpPr>
        <p:spPr>
          <a:xfrm>
            <a:off x="2329744" y="442962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The term ReactDOM refers to the HTML DOM.</a:t>
            </a:r>
            <a:endParaRPr/>
          </a:p>
        </p:txBody>
      </p:sp>
      <p:sp>
        <p:nvSpPr>
          <p:cNvPr id="1414" name="Google Shape;1414;g5f5130053c_0_64"/>
          <p:cNvSpPr txBox="1">
            <a:spLocks noGrp="1"/>
          </p:cNvSpPr>
          <p:nvPr>
            <p:ph type="body" idx="8"/>
          </p:nvPr>
        </p:nvSpPr>
        <p:spPr>
          <a:xfrm>
            <a:off x="2329744" y="525023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ReactDOM is part of the React library.</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1419"/>
        <p:cNvGrpSpPr/>
        <p:nvPr/>
      </p:nvGrpSpPr>
      <p:grpSpPr>
        <a:xfrm>
          <a:off x="0" y="0"/>
          <a:ext cx="0" cy="0"/>
          <a:chOff x="0" y="0"/>
          <a:chExt cx="0" cy="0"/>
        </a:xfrm>
      </p:grpSpPr>
      <p:sp>
        <p:nvSpPr>
          <p:cNvPr id="1420" name="Google Shape;1420;g5f5130053c_0_91"/>
          <p:cNvSpPr txBox="1">
            <a:spLocks noGrp="1"/>
          </p:cNvSpPr>
          <p:nvPr>
            <p:ph type="body" idx="1"/>
          </p:nvPr>
        </p:nvSpPr>
        <p:spPr>
          <a:xfrm>
            <a:off x="1280469" y="1281797"/>
            <a:ext cx="1698900" cy="674100"/>
          </a:xfrm>
          <a:prstGeom prst="rect">
            <a:avLst/>
          </a:prstGeom>
        </p:spPr>
        <p:txBody>
          <a:bodyPr spcFirstLastPara="1" wrap="square" lIns="91425" tIns="45700" rIns="91425" bIns="45700" anchor="t" anchorCtr="0">
            <a:noAutofit/>
          </a:bodyPr>
          <a:lstStyle/>
          <a:p>
            <a:pPr marL="0" lvl="0" indent="0" algn="ctr" rtl="0">
              <a:spcBef>
                <a:spcPts val="1000"/>
              </a:spcBef>
              <a:spcAft>
                <a:spcPts val="0"/>
              </a:spcAft>
              <a:buNone/>
            </a:pPr>
            <a:r>
              <a:rPr lang="en-US"/>
              <a:t>3</a:t>
            </a:r>
            <a:endParaRPr/>
          </a:p>
        </p:txBody>
      </p:sp>
      <p:sp>
        <p:nvSpPr>
          <p:cNvPr id="1421" name="Google Shape;1421;g5f5130053c_0_91"/>
          <p:cNvSpPr txBox="1">
            <a:spLocks noGrp="1"/>
          </p:cNvSpPr>
          <p:nvPr>
            <p:ph type="body" idx="2"/>
          </p:nvPr>
        </p:nvSpPr>
        <p:spPr>
          <a:xfrm>
            <a:off x="3012031" y="571937"/>
            <a:ext cx="12323700" cy="1425000"/>
          </a:xfrm>
          <a:prstGeom prst="rect">
            <a:avLst/>
          </a:prstGeom>
        </p:spPr>
        <p:txBody>
          <a:bodyPr spcFirstLastPara="1" wrap="square" lIns="91425" tIns="45700" rIns="91425" bIns="45700" anchor="ctr" anchorCtr="0">
            <a:noAutofit/>
          </a:bodyPr>
          <a:lstStyle/>
          <a:p>
            <a:pPr marL="0" lvl="0" indent="0" algn="l" rtl="0">
              <a:spcBef>
                <a:spcPts val="1000"/>
              </a:spcBef>
              <a:spcAft>
                <a:spcPts val="0"/>
              </a:spcAft>
              <a:buNone/>
            </a:pPr>
            <a:r>
              <a:rPr lang="en-US"/>
              <a:t>Which of the following is a difference between props and state?</a:t>
            </a:r>
            <a:endParaRPr/>
          </a:p>
        </p:txBody>
      </p:sp>
      <p:sp>
        <p:nvSpPr>
          <p:cNvPr id="1422" name="Google Shape;1422;g5f5130053c_0_91"/>
          <p:cNvSpPr txBox="1">
            <a:spLocks noGrp="1"/>
          </p:cNvSpPr>
          <p:nvPr>
            <p:ph type="body" idx="3"/>
          </p:nvPr>
        </p:nvSpPr>
        <p:spPr>
          <a:xfrm>
            <a:off x="2329744" y="278841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State is a variable whereas props are constants.</a:t>
            </a:r>
            <a:endParaRPr/>
          </a:p>
        </p:txBody>
      </p:sp>
      <p:sp>
        <p:nvSpPr>
          <p:cNvPr id="1423" name="Google Shape;1423;g5f5130053c_0_91"/>
          <p:cNvSpPr txBox="1">
            <a:spLocks noGrp="1"/>
          </p:cNvSpPr>
          <p:nvPr>
            <p:ph type="body" idx="4"/>
          </p:nvPr>
        </p:nvSpPr>
        <p:spPr>
          <a:xfrm>
            <a:off x="2329744" y="360902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Clr>
                <a:schemeClr val="dk1"/>
              </a:buClr>
              <a:buSzPts val="1100"/>
              <a:buFont typeface="Arial"/>
              <a:buNone/>
            </a:pPr>
            <a:r>
              <a:rPr lang="en-US"/>
              <a:t>The state can be initialized by props but not vice-versa.</a:t>
            </a:r>
            <a:endParaRPr/>
          </a:p>
          <a:p>
            <a:pPr marL="0" lvl="0" indent="0" algn="l" rtl="0">
              <a:spcBef>
                <a:spcPts val="1000"/>
              </a:spcBef>
              <a:spcAft>
                <a:spcPts val="0"/>
              </a:spcAft>
              <a:buClr>
                <a:schemeClr val="dk1"/>
              </a:buClr>
              <a:buSzPts val="1100"/>
              <a:buFont typeface="Arial"/>
              <a:buNone/>
            </a:pPr>
            <a:endParaRPr/>
          </a:p>
          <a:p>
            <a:pPr marL="0" lvl="0" indent="0" algn="l" rtl="0">
              <a:spcBef>
                <a:spcPts val="1000"/>
              </a:spcBef>
              <a:spcAft>
                <a:spcPts val="0"/>
              </a:spcAft>
              <a:buNone/>
            </a:pPr>
            <a:endParaRPr/>
          </a:p>
        </p:txBody>
      </p:sp>
      <p:sp>
        <p:nvSpPr>
          <p:cNvPr id="1424" name="Google Shape;1424;g5f5130053c_0_91"/>
          <p:cNvSpPr txBox="1">
            <a:spLocks noGrp="1"/>
          </p:cNvSpPr>
          <p:nvPr>
            <p:ph type="body" idx="5"/>
          </p:nvPr>
        </p:nvSpPr>
        <p:spPr>
          <a:xfrm>
            <a:off x="2329744" y="442962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Clr>
                <a:schemeClr val="dk1"/>
              </a:buClr>
              <a:buSzPts val="1100"/>
              <a:buFont typeface="Arial"/>
              <a:buNone/>
            </a:pPr>
            <a:r>
              <a:rPr lang="en-US"/>
              <a:t>Props can be initialized by the state but not vice-versa.</a:t>
            </a:r>
            <a:endParaRPr/>
          </a:p>
          <a:p>
            <a:pPr marL="0" lvl="0" indent="0" algn="l" rtl="0">
              <a:spcBef>
                <a:spcPts val="1000"/>
              </a:spcBef>
              <a:spcAft>
                <a:spcPts val="0"/>
              </a:spcAft>
              <a:buNone/>
            </a:pPr>
            <a:endParaRPr/>
          </a:p>
        </p:txBody>
      </p:sp>
      <p:sp>
        <p:nvSpPr>
          <p:cNvPr id="1425" name="Google Shape;1425;g5f5130053c_0_91"/>
          <p:cNvSpPr txBox="1">
            <a:spLocks noGrp="1"/>
          </p:cNvSpPr>
          <p:nvPr>
            <p:ph type="body" idx="6"/>
          </p:nvPr>
        </p:nvSpPr>
        <p:spPr>
          <a:xfrm>
            <a:off x="2329744" y="525023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Props are directly defined by a Component whereas the state is passed in by its parent Component.</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1430"/>
        <p:cNvGrpSpPr/>
        <p:nvPr/>
      </p:nvGrpSpPr>
      <p:grpSpPr>
        <a:xfrm>
          <a:off x="0" y="0"/>
          <a:ext cx="0" cy="0"/>
          <a:chOff x="0" y="0"/>
          <a:chExt cx="0" cy="0"/>
        </a:xfrm>
      </p:grpSpPr>
      <p:sp>
        <p:nvSpPr>
          <p:cNvPr id="1431" name="Google Shape;1431;g5f5130053c_0_101"/>
          <p:cNvSpPr txBox="1">
            <a:spLocks noGrp="1"/>
          </p:cNvSpPr>
          <p:nvPr>
            <p:ph type="body" idx="1"/>
          </p:nvPr>
        </p:nvSpPr>
        <p:spPr>
          <a:xfrm>
            <a:off x="1280469" y="1281797"/>
            <a:ext cx="1698900" cy="674100"/>
          </a:xfrm>
          <a:prstGeom prst="rect">
            <a:avLst/>
          </a:prstGeom>
        </p:spPr>
        <p:txBody>
          <a:bodyPr spcFirstLastPara="1" wrap="square" lIns="91425" tIns="45700" rIns="91425" bIns="45700" anchor="t" anchorCtr="0">
            <a:noAutofit/>
          </a:bodyPr>
          <a:lstStyle/>
          <a:p>
            <a:pPr marL="0" lvl="0" indent="0" algn="ctr" rtl="0">
              <a:spcBef>
                <a:spcPts val="1000"/>
              </a:spcBef>
              <a:spcAft>
                <a:spcPts val="0"/>
              </a:spcAft>
              <a:buNone/>
            </a:pPr>
            <a:r>
              <a:rPr lang="en-US"/>
              <a:t>3</a:t>
            </a:r>
            <a:endParaRPr/>
          </a:p>
        </p:txBody>
      </p:sp>
      <p:sp>
        <p:nvSpPr>
          <p:cNvPr id="1432" name="Google Shape;1432;g5f5130053c_0_101"/>
          <p:cNvSpPr txBox="1">
            <a:spLocks noGrp="1"/>
          </p:cNvSpPr>
          <p:nvPr>
            <p:ph type="body" idx="2"/>
          </p:nvPr>
        </p:nvSpPr>
        <p:spPr>
          <a:xfrm>
            <a:off x="3012031" y="571937"/>
            <a:ext cx="12323700" cy="1425000"/>
          </a:xfrm>
          <a:prstGeom prst="rect">
            <a:avLst/>
          </a:prstGeom>
        </p:spPr>
        <p:txBody>
          <a:bodyPr spcFirstLastPara="1" wrap="square" lIns="91425" tIns="45700" rIns="91425" bIns="45700" anchor="ctr" anchorCtr="0">
            <a:noAutofit/>
          </a:bodyPr>
          <a:lstStyle/>
          <a:p>
            <a:pPr marL="0" lvl="0" indent="0" algn="l" rtl="0">
              <a:spcBef>
                <a:spcPts val="1000"/>
              </a:spcBef>
              <a:spcAft>
                <a:spcPts val="0"/>
              </a:spcAft>
              <a:buNone/>
            </a:pPr>
            <a:r>
              <a:rPr lang="en-US"/>
              <a:t>Which of the following is a difference between props and state?</a:t>
            </a:r>
            <a:endParaRPr/>
          </a:p>
        </p:txBody>
      </p:sp>
      <p:sp>
        <p:nvSpPr>
          <p:cNvPr id="1433" name="Google Shape;1433;g5f5130053c_0_101"/>
          <p:cNvSpPr txBox="1">
            <a:spLocks noGrp="1"/>
          </p:cNvSpPr>
          <p:nvPr>
            <p:ph type="body" idx="3"/>
          </p:nvPr>
        </p:nvSpPr>
        <p:spPr>
          <a:xfrm>
            <a:off x="670033" y="7935120"/>
            <a:ext cx="15194400" cy="9987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a:t>Props can be used to set the internal state based on a prop value in the constructor.</a:t>
            </a:r>
            <a:endParaRPr/>
          </a:p>
        </p:txBody>
      </p:sp>
      <p:sp>
        <p:nvSpPr>
          <p:cNvPr id="1434" name="Google Shape;1434;g5f5130053c_0_101"/>
          <p:cNvSpPr txBox="1">
            <a:spLocks noGrp="1"/>
          </p:cNvSpPr>
          <p:nvPr>
            <p:ph type="body" idx="4"/>
          </p:nvPr>
        </p:nvSpPr>
        <p:spPr>
          <a:xfrm>
            <a:off x="3346904" y="7368182"/>
            <a:ext cx="9022200" cy="400200"/>
          </a:xfrm>
          <a:prstGeom prst="rect">
            <a:avLst/>
          </a:prstGeom>
        </p:spPr>
        <p:txBody>
          <a:bodyPr spcFirstLastPara="1" wrap="square" lIns="91425" tIns="0" rIns="91425" bIns="0" anchor="b" anchorCtr="0">
            <a:noAutofit/>
          </a:bodyPr>
          <a:lstStyle/>
          <a:p>
            <a:pPr marL="0" lvl="0" indent="0" algn="l" rtl="0">
              <a:spcBef>
                <a:spcPts val="1000"/>
              </a:spcBef>
              <a:spcAft>
                <a:spcPts val="0"/>
              </a:spcAft>
              <a:buNone/>
            </a:pPr>
            <a:r>
              <a:rPr lang="en-US" sz="2000">
                <a:solidFill>
                  <a:srgbClr val="024F93"/>
                </a:solidFill>
              </a:rPr>
              <a:t>b</a:t>
            </a:r>
            <a:endParaRPr>
              <a:solidFill>
                <a:srgbClr val="024F93"/>
              </a:solidFill>
            </a:endParaRPr>
          </a:p>
        </p:txBody>
      </p:sp>
      <p:sp>
        <p:nvSpPr>
          <p:cNvPr id="1435" name="Google Shape;1435;g5f5130053c_0_101"/>
          <p:cNvSpPr txBox="1">
            <a:spLocks noGrp="1"/>
          </p:cNvSpPr>
          <p:nvPr>
            <p:ph type="body" idx="5"/>
          </p:nvPr>
        </p:nvSpPr>
        <p:spPr>
          <a:xfrm>
            <a:off x="2329744" y="278841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State is a variable whereas props are constants.</a:t>
            </a:r>
            <a:endParaRPr/>
          </a:p>
        </p:txBody>
      </p:sp>
      <p:sp>
        <p:nvSpPr>
          <p:cNvPr id="1436" name="Google Shape;1436;g5f5130053c_0_101"/>
          <p:cNvSpPr txBox="1">
            <a:spLocks noGrp="1"/>
          </p:cNvSpPr>
          <p:nvPr>
            <p:ph type="body" idx="6"/>
          </p:nvPr>
        </p:nvSpPr>
        <p:spPr>
          <a:xfrm>
            <a:off x="2329744" y="360902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The state can be initialized by props but not vice-versa.</a:t>
            </a:r>
            <a:endParaRPr/>
          </a:p>
        </p:txBody>
      </p:sp>
      <p:sp>
        <p:nvSpPr>
          <p:cNvPr id="1437" name="Google Shape;1437;g5f5130053c_0_101"/>
          <p:cNvSpPr txBox="1">
            <a:spLocks noGrp="1"/>
          </p:cNvSpPr>
          <p:nvPr>
            <p:ph type="body" idx="7"/>
          </p:nvPr>
        </p:nvSpPr>
        <p:spPr>
          <a:xfrm>
            <a:off x="2329744" y="4429627"/>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Props can be initialized by the state but not vice-versa.</a:t>
            </a:r>
            <a:endParaRPr/>
          </a:p>
        </p:txBody>
      </p:sp>
      <p:sp>
        <p:nvSpPr>
          <p:cNvPr id="1438" name="Google Shape;1438;g5f5130053c_0_101"/>
          <p:cNvSpPr txBox="1">
            <a:spLocks noGrp="1"/>
          </p:cNvSpPr>
          <p:nvPr>
            <p:ph type="body" idx="8"/>
          </p:nvPr>
        </p:nvSpPr>
        <p:spPr>
          <a:xfrm>
            <a:off x="2329744" y="5250232"/>
            <a:ext cx="11250600" cy="701700"/>
          </a:xfrm>
          <a:prstGeom prst="rect">
            <a:avLst/>
          </a:prstGeom>
        </p:spPr>
        <p:txBody>
          <a:bodyPr spcFirstLastPara="1" wrap="square" lIns="91425" tIns="0" rIns="91425" bIns="0" anchor="t" anchorCtr="0">
            <a:noAutofit/>
          </a:bodyPr>
          <a:lstStyle/>
          <a:p>
            <a:pPr marL="0" lvl="0" indent="0" algn="l" rtl="0">
              <a:spcBef>
                <a:spcPts val="1000"/>
              </a:spcBef>
              <a:spcAft>
                <a:spcPts val="0"/>
              </a:spcAft>
              <a:buNone/>
            </a:pPr>
            <a:r>
              <a:rPr lang="en-US"/>
              <a:t>Props are directly defined by a Component whereas the state is passed in by its parent Component.</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443"/>
        <p:cNvGrpSpPr/>
        <p:nvPr/>
      </p:nvGrpSpPr>
      <p:grpSpPr>
        <a:xfrm>
          <a:off x="0" y="0"/>
          <a:ext cx="0" cy="0"/>
          <a:chOff x="0" y="0"/>
          <a:chExt cx="0" cy="0"/>
        </a:xfrm>
      </p:grpSpPr>
      <p:pic>
        <p:nvPicPr>
          <p:cNvPr id="1444" name="Google Shape;1444;g5e30da15e4_0_413"/>
          <p:cNvPicPr preferRelativeResize="0"/>
          <p:nvPr/>
        </p:nvPicPr>
        <p:blipFill rotWithShape="1">
          <a:blip r:embed="rId3">
            <a:alphaModFix/>
          </a:blip>
          <a:srcRect/>
          <a:stretch/>
        </p:blipFill>
        <p:spPr>
          <a:xfrm>
            <a:off x="718944" y="2250098"/>
            <a:ext cx="457200" cy="457200"/>
          </a:xfrm>
          <a:prstGeom prst="rect">
            <a:avLst/>
          </a:prstGeom>
          <a:noFill/>
          <a:ln>
            <a:noFill/>
          </a:ln>
        </p:spPr>
      </p:pic>
      <p:pic>
        <p:nvPicPr>
          <p:cNvPr id="1445" name="Google Shape;1445;g5e30da15e4_0_413"/>
          <p:cNvPicPr preferRelativeResize="0"/>
          <p:nvPr/>
        </p:nvPicPr>
        <p:blipFill rotWithShape="1">
          <a:blip r:embed="rId3">
            <a:alphaModFix/>
          </a:blip>
          <a:srcRect/>
          <a:stretch/>
        </p:blipFill>
        <p:spPr>
          <a:xfrm>
            <a:off x="718943" y="3440677"/>
            <a:ext cx="457200" cy="457200"/>
          </a:xfrm>
          <a:prstGeom prst="rect">
            <a:avLst/>
          </a:prstGeom>
          <a:noFill/>
          <a:ln>
            <a:noFill/>
          </a:ln>
        </p:spPr>
      </p:pic>
      <p:pic>
        <p:nvPicPr>
          <p:cNvPr id="1446" name="Google Shape;1446;g5e30da15e4_0_413"/>
          <p:cNvPicPr preferRelativeResize="0"/>
          <p:nvPr/>
        </p:nvPicPr>
        <p:blipFill rotWithShape="1">
          <a:blip r:embed="rId3">
            <a:alphaModFix/>
          </a:blip>
          <a:srcRect/>
          <a:stretch/>
        </p:blipFill>
        <p:spPr>
          <a:xfrm>
            <a:off x="718942" y="4633374"/>
            <a:ext cx="457200" cy="457200"/>
          </a:xfrm>
          <a:prstGeom prst="rect">
            <a:avLst/>
          </a:prstGeom>
          <a:noFill/>
          <a:ln>
            <a:noFill/>
          </a:ln>
        </p:spPr>
      </p:pic>
      <p:pic>
        <p:nvPicPr>
          <p:cNvPr id="1447" name="Google Shape;1447;g5e30da15e4_0_413"/>
          <p:cNvPicPr preferRelativeResize="0"/>
          <p:nvPr/>
        </p:nvPicPr>
        <p:blipFill rotWithShape="1">
          <a:blip r:embed="rId3">
            <a:alphaModFix/>
          </a:blip>
          <a:srcRect/>
          <a:stretch/>
        </p:blipFill>
        <p:spPr>
          <a:xfrm>
            <a:off x="718941" y="5827158"/>
            <a:ext cx="457200" cy="457200"/>
          </a:xfrm>
          <a:prstGeom prst="rect">
            <a:avLst/>
          </a:prstGeom>
          <a:noFill/>
          <a:ln>
            <a:noFill/>
          </a:ln>
        </p:spPr>
      </p:pic>
      <p:sp>
        <p:nvSpPr>
          <p:cNvPr id="1448" name="Google Shape;1448;g5e30da15e4_0_413"/>
          <p:cNvSpPr txBox="1">
            <a:spLocks noGrp="1"/>
          </p:cNvSpPr>
          <p:nvPr>
            <p:ph type="body" idx="1"/>
          </p:nvPr>
        </p:nvSpPr>
        <p:spPr>
          <a:xfrm>
            <a:off x="1470660" y="2204378"/>
            <a:ext cx="8229600" cy="548700"/>
          </a:xfrm>
          <a:prstGeom prst="rect">
            <a:avLst/>
          </a:prstGeom>
          <a:noFill/>
          <a:ln>
            <a:noFill/>
          </a:ln>
        </p:spPr>
        <p:txBody>
          <a:bodyPr spcFirstLastPara="1" wrap="square" lIns="91425" tIns="0" rIns="91425" bIns="0" anchor="t" anchorCtr="0">
            <a:noAutofit/>
          </a:bodyPr>
          <a:lstStyle/>
          <a:p>
            <a:pPr marL="0" lvl="0" indent="0" algn="l" rtl="0">
              <a:lnSpc>
                <a:spcPct val="100000"/>
              </a:lnSpc>
              <a:spcBef>
                <a:spcPts val="1000"/>
              </a:spcBef>
              <a:spcAft>
                <a:spcPts val="0"/>
              </a:spcAft>
              <a:buSzPts val="2800"/>
              <a:buFont typeface="Arial"/>
              <a:buNone/>
            </a:pPr>
            <a:r>
              <a:rPr lang="en-US"/>
              <a:t>React is declarative.</a:t>
            </a:r>
            <a:endParaRPr/>
          </a:p>
          <a:p>
            <a:pPr marL="0" lvl="0" indent="0" algn="l" rtl="0">
              <a:lnSpc>
                <a:spcPct val="100000"/>
              </a:lnSpc>
              <a:spcBef>
                <a:spcPts val="1000"/>
              </a:spcBef>
              <a:spcAft>
                <a:spcPts val="0"/>
              </a:spcAft>
              <a:buSzPts val="2800"/>
              <a:buFont typeface="Arial"/>
              <a:buNone/>
            </a:pPr>
            <a:endParaRPr/>
          </a:p>
        </p:txBody>
      </p:sp>
      <p:sp>
        <p:nvSpPr>
          <p:cNvPr id="1449" name="Google Shape;1449;g5e30da15e4_0_413"/>
          <p:cNvSpPr txBox="1">
            <a:spLocks noGrp="1"/>
          </p:cNvSpPr>
          <p:nvPr>
            <p:ph type="body" idx="2"/>
          </p:nvPr>
        </p:nvSpPr>
        <p:spPr>
          <a:xfrm>
            <a:off x="1470660" y="3377721"/>
            <a:ext cx="8229600" cy="548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Each web page is built by combining small Components.</a:t>
            </a:r>
            <a:endParaRPr/>
          </a:p>
          <a:p>
            <a:pPr marL="0" lvl="0" indent="0" algn="l" rtl="0">
              <a:lnSpc>
                <a:spcPct val="90000"/>
              </a:lnSpc>
              <a:spcBef>
                <a:spcPts val="1000"/>
              </a:spcBef>
              <a:spcAft>
                <a:spcPts val="0"/>
              </a:spcAft>
              <a:buSzPts val="2800"/>
              <a:buNone/>
            </a:pPr>
            <a:endParaRPr/>
          </a:p>
        </p:txBody>
      </p:sp>
      <p:sp>
        <p:nvSpPr>
          <p:cNvPr id="1450" name="Google Shape;1450;g5e30da15e4_0_413"/>
          <p:cNvSpPr txBox="1">
            <a:spLocks noGrp="1"/>
          </p:cNvSpPr>
          <p:nvPr>
            <p:ph type="body" idx="3"/>
          </p:nvPr>
        </p:nvSpPr>
        <p:spPr>
          <a:xfrm>
            <a:off x="1470660" y="4551064"/>
            <a:ext cx="8229600" cy="548700"/>
          </a:xfrm>
          <a:prstGeom prst="rect">
            <a:avLst/>
          </a:prstGeom>
          <a:noFill/>
          <a:ln>
            <a:noFill/>
          </a:ln>
        </p:spPr>
        <p:txBody>
          <a:bodyPr spcFirstLastPara="1" wrap="square" lIns="91425" tIns="0" rIns="91425" bIns="0" anchor="t" anchorCtr="0">
            <a:noAutofit/>
          </a:bodyPr>
          <a:lstStyle/>
          <a:p>
            <a:pPr marL="0" lvl="0" indent="0" algn="l" rtl="0">
              <a:spcBef>
                <a:spcPts val="1000"/>
              </a:spcBef>
              <a:spcAft>
                <a:spcPts val="0"/>
              </a:spcAft>
              <a:buSzPts val="1100"/>
              <a:buNone/>
            </a:pPr>
            <a:r>
              <a:rPr lang="en-US"/>
              <a:t>For every DOM object in React, there’s a corresponding virtual DOM object.</a:t>
            </a:r>
            <a:endParaRPr/>
          </a:p>
        </p:txBody>
      </p:sp>
      <p:sp>
        <p:nvSpPr>
          <p:cNvPr id="1451" name="Google Shape;1451;g5e30da15e4_0_413"/>
          <p:cNvSpPr txBox="1">
            <a:spLocks noGrp="1"/>
          </p:cNvSpPr>
          <p:nvPr>
            <p:ph type="body" idx="4"/>
          </p:nvPr>
        </p:nvSpPr>
        <p:spPr>
          <a:xfrm>
            <a:off x="1470660" y="5724407"/>
            <a:ext cx="8229600" cy="548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React lets you write apps for web as well as mobile.</a:t>
            </a:r>
            <a:endParaRPr/>
          </a:p>
          <a:p>
            <a:pPr marL="0" lvl="0" indent="0" algn="l" rtl="0">
              <a:lnSpc>
                <a:spcPct val="90000"/>
              </a:lnSpc>
              <a:spcBef>
                <a:spcPts val="1000"/>
              </a:spcBef>
              <a:spcAft>
                <a:spcPts val="0"/>
              </a:spcAft>
              <a:buSzPts val="2800"/>
              <a:buNone/>
            </a:pPr>
            <a:endParaRPr/>
          </a:p>
        </p:txBody>
      </p:sp>
      <p:pic>
        <p:nvPicPr>
          <p:cNvPr id="1452" name="Google Shape;1452;g5e30da15e4_0_413"/>
          <p:cNvPicPr preferRelativeResize="0"/>
          <p:nvPr/>
        </p:nvPicPr>
        <p:blipFill rotWithShape="1">
          <a:blip r:embed="rId3">
            <a:alphaModFix/>
          </a:blip>
          <a:srcRect/>
          <a:stretch/>
        </p:blipFill>
        <p:spPr>
          <a:xfrm>
            <a:off x="718941" y="6838883"/>
            <a:ext cx="457200" cy="457200"/>
          </a:xfrm>
          <a:prstGeom prst="rect">
            <a:avLst/>
          </a:prstGeom>
          <a:noFill/>
          <a:ln>
            <a:noFill/>
          </a:ln>
        </p:spPr>
      </p:pic>
      <p:sp>
        <p:nvSpPr>
          <p:cNvPr id="1453" name="Google Shape;1453;g5e30da15e4_0_413"/>
          <p:cNvSpPr txBox="1">
            <a:spLocks noGrp="1"/>
          </p:cNvSpPr>
          <p:nvPr>
            <p:ph type="body" idx="4"/>
          </p:nvPr>
        </p:nvSpPr>
        <p:spPr>
          <a:xfrm>
            <a:off x="1470660" y="6736132"/>
            <a:ext cx="8229600" cy="548700"/>
          </a:xfrm>
          <a:prstGeom prst="rect">
            <a:avLst/>
          </a:prstGeom>
          <a:noFill/>
          <a:ln>
            <a:noFill/>
          </a:ln>
        </p:spPr>
        <p:txBody>
          <a:bodyPr spcFirstLastPara="1" wrap="square" lIns="91425" tIns="0" rIns="91425" bIns="0" anchor="t" anchorCtr="0">
            <a:noAutofit/>
          </a:bodyPr>
          <a:lstStyle/>
          <a:p>
            <a:pPr marL="0" lvl="0" indent="0" algn="l" rtl="0">
              <a:lnSpc>
                <a:spcPct val="90000"/>
              </a:lnSpc>
              <a:spcBef>
                <a:spcPts val="1000"/>
              </a:spcBef>
              <a:spcAft>
                <a:spcPts val="0"/>
              </a:spcAft>
              <a:buClr>
                <a:schemeClr val="dk1"/>
              </a:buClr>
              <a:buSzPts val="1100"/>
              <a:buFont typeface="Arial"/>
              <a:buNone/>
            </a:pPr>
            <a:r>
              <a:rPr lang="en-US"/>
              <a:t>React Router lets you navigate in a composable way.</a:t>
            </a:r>
            <a:endParaRPr/>
          </a:p>
          <a:p>
            <a:pPr marL="0" lvl="0" indent="0" algn="l" rtl="0">
              <a:lnSpc>
                <a:spcPct val="90000"/>
              </a:lnSpc>
              <a:spcBef>
                <a:spcPts val="1000"/>
              </a:spcBef>
              <a:spcAft>
                <a:spcPts val="0"/>
              </a:spcAft>
              <a:buSzPts val="2800"/>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g5e228f02c4_3_3"/>
          <p:cNvSpPr txBox="1">
            <a:spLocks noGrp="1"/>
          </p:cNvSpPr>
          <p:nvPr>
            <p:ph type="title"/>
          </p:nvPr>
        </p:nvSpPr>
        <p:spPr>
          <a:xfrm>
            <a:off x="-10160" y="229878"/>
            <a:ext cx="16276200" cy="6873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4400"/>
              <a:buNone/>
            </a:pPr>
            <a:r>
              <a:rPr lang="en-US"/>
              <a:t>Composition</a:t>
            </a:r>
            <a:endParaRPr/>
          </a:p>
        </p:txBody>
      </p:sp>
      <p:pic>
        <p:nvPicPr>
          <p:cNvPr id="811" name="Google Shape;811;g5e228f02c4_3_3"/>
          <p:cNvPicPr preferRelativeResize="0"/>
          <p:nvPr/>
        </p:nvPicPr>
        <p:blipFill rotWithShape="1">
          <a:blip r:embed="rId3">
            <a:alphaModFix/>
          </a:blip>
          <a:srcRect/>
          <a:stretch/>
        </p:blipFill>
        <p:spPr>
          <a:xfrm>
            <a:off x="6472989" y="760639"/>
            <a:ext cx="3356359" cy="365760"/>
          </a:xfrm>
          <a:prstGeom prst="rect">
            <a:avLst/>
          </a:prstGeom>
          <a:noFill/>
          <a:ln>
            <a:noFill/>
          </a:ln>
        </p:spPr>
      </p:pic>
      <p:sp>
        <p:nvSpPr>
          <p:cNvPr id="812" name="Google Shape;812;g5e228f02c4_3_3"/>
          <p:cNvSpPr txBox="1">
            <a:spLocks noGrp="1"/>
          </p:cNvSpPr>
          <p:nvPr>
            <p:ph type="body" idx="1"/>
          </p:nvPr>
        </p:nvSpPr>
        <p:spPr>
          <a:xfrm>
            <a:off x="1598800" y="2325625"/>
            <a:ext cx="9201300" cy="3233400"/>
          </a:xfrm>
          <a:prstGeom prst="rect">
            <a:avLst/>
          </a:prstGeom>
          <a:noFill/>
          <a:ln>
            <a:noFill/>
          </a:ln>
        </p:spPr>
        <p:txBody>
          <a:bodyPr spcFirstLastPara="1" wrap="square" lIns="91425" tIns="0" rIns="91425" bIns="0" anchor="t" anchorCtr="0">
            <a:noAutofit/>
          </a:bodyPr>
          <a:lstStyle/>
          <a:p>
            <a:pPr marL="457200" lvl="0" indent="-368300" algn="l" rtl="0">
              <a:lnSpc>
                <a:spcPct val="150000"/>
              </a:lnSpc>
              <a:spcBef>
                <a:spcPts val="1000"/>
              </a:spcBef>
              <a:spcAft>
                <a:spcPts val="0"/>
              </a:spcAft>
              <a:buSzPts val="2200"/>
              <a:buFont typeface="Open Sans"/>
              <a:buChar char="●"/>
            </a:pPr>
            <a:r>
              <a:rPr lang="en-US"/>
              <a:t>React combines simple functions to build complex ones.</a:t>
            </a:r>
            <a:endParaRPr/>
          </a:p>
          <a:p>
            <a:pPr marL="457200" lvl="0" indent="-368300" algn="l" rtl="0">
              <a:lnSpc>
                <a:spcPct val="150000"/>
              </a:lnSpc>
              <a:spcBef>
                <a:spcPts val="0"/>
              </a:spcBef>
              <a:spcAft>
                <a:spcPts val="0"/>
              </a:spcAft>
              <a:buSzPts val="2200"/>
              <a:buFont typeface="Open Sans"/>
              <a:buChar char="●"/>
            </a:pPr>
            <a:r>
              <a:rPr lang="en-US"/>
              <a:t>Simple functions follow the DOT(Do One Thing) rule.</a:t>
            </a:r>
            <a:endParaRPr/>
          </a:p>
          <a:p>
            <a:pPr marL="457200" lvl="0" indent="-368300" algn="l" rtl="0">
              <a:lnSpc>
                <a:spcPct val="150000"/>
              </a:lnSpc>
              <a:spcBef>
                <a:spcPts val="0"/>
              </a:spcBef>
              <a:spcAft>
                <a:spcPts val="0"/>
              </a:spcAft>
              <a:buSzPts val="2200"/>
              <a:buFont typeface="Open Sans"/>
              <a:buChar char="●"/>
            </a:pPr>
            <a:r>
              <a:rPr lang="en-US"/>
              <a:t>React combines Components to make up its UI.</a:t>
            </a:r>
            <a:endParaRPr/>
          </a:p>
          <a:p>
            <a:pPr marL="457200" lvl="0" indent="-368300" algn="l" rtl="0">
              <a:lnSpc>
                <a:spcPct val="150000"/>
              </a:lnSpc>
              <a:spcBef>
                <a:spcPts val="0"/>
              </a:spcBef>
              <a:spcAft>
                <a:spcPts val="0"/>
              </a:spcAft>
              <a:buSzPts val="2200"/>
              <a:buFont typeface="Open Sans"/>
              <a:buChar char="●"/>
            </a:pPr>
            <a:r>
              <a:rPr lang="en-US"/>
              <a:t>Components are key building blocks in React.</a:t>
            </a:r>
            <a:endParaRPr/>
          </a:p>
        </p:txBody>
      </p:sp>
    </p:spTree>
  </p:cSld>
  <p:clrMapOvr>
    <a:masterClrMapping/>
  </p:clrMapOvr>
</p:sld>
</file>

<file path=ppt/theme/theme1.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5826</Words>
  <Application>Microsoft Office PowerPoint</Application>
  <PresentationFormat>Custom</PresentationFormat>
  <Paragraphs>795</Paragraphs>
  <Slides>89</Slides>
  <Notes>89</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89</vt:i4>
      </vt:variant>
    </vt:vector>
  </HeadingPairs>
  <TitlesOfParts>
    <vt:vector size="98" baseType="lpstr">
      <vt:lpstr>Roboto</vt:lpstr>
      <vt:lpstr>Open Sans</vt:lpstr>
      <vt:lpstr>Calibri</vt:lpstr>
      <vt:lpstr>Arial</vt:lpstr>
      <vt:lpstr>Open Sans ExtraBold</vt:lpstr>
      <vt:lpstr>Digital Marketing</vt:lpstr>
      <vt:lpstr>Digital Marketing</vt:lpstr>
      <vt:lpstr>Digital Marketing</vt:lpstr>
      <vt:lpstr>Digital Marketing</vt:lpstr>
      <vt:lpstr>PowerPoint Presentation</vt:lpstr>
      <vt:lpstr>PowerPoint Presentation</vt:lpstr>
      <vt:lpstr>PowerPoint Presentation</vt:lpstr>
      <vt:lpstr>PowerPoint Presentation</vt:lpstr>
      <vt:lpstr>PowerPoint Presentation</vt:lpstr>
      <vt:lpstr>Why React</vt:lpstr>
      <vt:lpstr>PowerPoint Presentation</vt:lpstr>
      <vt:lpstr>Introduction to React</vt:lpstr>
      <vt:lpstr>Composition</vt:lpstr>
      <vt:lpstr>Components</vt:lpstr>
      <vt:lpstr>Declarative Code</vt:lpstr>
      <vt:lpstr>Unidirectional Data Flow</vt:lpstr>
      <vt:lpstr>PowerPoint Presentation</vt:lpstr>
      <vt:lpstr>create-react-app Tool</vt:lpstr>
      <vt:lpstr>create-react-app Tool</vt:lpstr>
      <vt:lpstr>create-react-app Tool</vt:lpstr>
      <vt:lpstr>Creating a React App</vt:lpstr>
      <vt:lpstr>Assisted Practice: Guidelines</vt:lpstr>
      <vt:lpstr>PowerPoint Presentation</vt:lpstr>
      <vt:lpstr>React Elements</vt:lpstr>
      <vt:lpstr>React.createElement()</vt:lpstr>
      <vt:lpstr>ReactDOM.render()</vt:lpstr>
      <vt:lpstr>Nested Elements</vt:lpstr>
      <vt:lpstr>PowerPoint Presentation</vt:lpstr>
      <vt:lpstr>JSX</vt:lpstr>
      <vt:lpstr>JSX Examples</vt:lpstr>
      <vt:lpstr>PowerPoint Presentation</vt:lpstr>
      <vt:lpstr>Features of Components</vt:lpstr>
      <vt:lpstr>Benefits of Components</vt:lpstr>
      <vt:lpstr>Components and Props</vt:lpstr>
      <vt:lpstr>Functional Components</vt:lpstr>
      <vt:lpstr>Rendering Components</vt:lpstr>
      <vt:lpstr>Composing Components</vt:lpstr>
      <vt:lpstr>Elements and Components</vt:lpstr>
      <vt:lpstr>Assisted Practice: Guidelines</vt:lpstr>
      <vt:lpstr>PowerPoint Presentation</vt:lpstr>
      <vt:lpstr>Props and State</vt:lpstr>
      <vt:lpstr>Managing State</vt:lpstr>
      <vt:lpstr>Setting State Using Props</vt:lpstr>
      <vt:lpstr>Updating State</vt:lpstr>
      <vt:lpstr>Updating State</vt:lpstr>
      <vt:lpstr>PropTypes</vt:lpstr>
      <vt:lpstr>PowerPoint Presentation</vt:lpstr>
      <vt:lpstr>Component Lifecycle Events</vt:lpstr>
      <vt:lpstr>Component Lifecycle Methods</vt:lpstr>
      <vt:lpstr>Component Lifecycle</vt:lpstr>
      <vt:lpstr>PowerPoint Presentation</vt:lpstr>
      <vt:lpstr>Handling Events</vt:lpstr>
      <vt:lpstr>Handling Events</vt:lpstr>
      <vt:lpstr>Handling Events</vt:lpstr>
      <vt:lpstr>Handling Events</vt:lpstr>
      <vt:lpstr>React Events</vt:lpstr>
      <vt:lpstr>Assisted Practice: Guidelines</vt:lpstr>
      <vt:lpstr>PowerPoint Presentation</vt:lpstr>
      <vt:lpstr>Conditional Rendering</vt:lpstr>
      <vt:lpstr>Conditional Rendering</vt:lpstr>
      <vt:lpstr>Conditional Rendering</vt:lpstr>
      <vt:lpstr>Conditional Rendering</vt:lpstr>
      <vt:lpstr>PowerPoint Presentation</vt:lpstr>
      <vt:lpstr>Lists</vt:lpstr>
      <vt:lpstr>Keys</vt:lpstr>
      <vt:lpstr>Embedding map() in JSX</vt:lpstr>
      <vt:lpstr>Lists</vt:lpstr>
      <vt:lpstr>Assisted Practice: Guidelines</vt:lpstr>
      <vt:lpstr>PowerPoint Presentation</vt:lpstr>
      <vt:lpstr>Forms</vt:lpstr>
      <vt:lpstr> Controlled Components</vt:lpstr>
      <vt:lpstr>Controlled Components</vt:lpstr>
      <vt:lpstr>Assisted Practice: Guidelines</vt:lpstr>
      <vt:lpstr>PowerPoint Presentation</vt:lpstr>
      <vt:lpstr>Traditional Web Apps</vt:lpstr>
      <vt:lpstr>Single-Page App</vt:lpstr>
      <vt:lpstr>PowerPoint Presentation</vt:lpstr>
      <vt:lpstr>React Router</vt:lpstr>
      <vt:lpstr>BrowserRouter</vt:lpstr>
      <vt:lpstr>Link</vt:lpstr>
      <vt:lpstr>NavLink</vt:lpstr>
      <vt:lpstr>Route</vt:lpstr>
      <vt:lpstr>Switch</vt:lpstr>
      <vt:lpstr>React Router</vt:lpstr>
      <vt:lpstr>Assisted Practice: Guidelines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Roop Kumar</dc:creator>
  <cp:lastModifiedBy>Asmita Ray</cp:lastModifiedBy>
  <cp:revision>2</cp:revision>
  <dcterms:modified xsi:type="dcterms:W3CDTF">2020-05-14T08:35:31Z</dcterms:modified>
</cp:coreProperties>
</file>